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1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5.svg" ContentType="image/svg+xml"/>
  <Override PartName="/ppt/media/image7.svg" ContentType="image/svg+xml"/>
  <Override PartName="/ppt/media/image8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 embedTrueTypeFonts="1" autoCompressPictures="0">
  <p:sldMasterIdLst>
    <p:sldMasterId id="2147483648" r:id="rId1"/>
    <p:sldMasterId id="2147483651" r:id="rId3"/>
    <p:sldMasterId id="2147483654" r:id="rId4"/>
    <p:sldMasterId id="2147483657" r:id="rId5"/>
    <p:sldMasterId id="2147483660" r:id="rId6"/>
    <p:sldMasterId id="2147483663" r:id="rId7"/>
    <p:sldMasterId id="2147483666" r:id="rId8"/>
    <p:sldMasterId id="2147483669" r:id="rId9"/>
    <p:sldMasterId id="2147483672" r:id="rId10"/>
    <p:sldMasterId id="2147483675" r:id="rId11"/>
    <p:sldMasterId id="2147483678" r:id="rId12"/>
    <p:sldMasterId id="2147483681" r:id="rId13"/>
    <p:sldMasterId id="2147483684" r:id="rId14"/>
    <p:sldMasterId id="2147483687" r:id="rId15"/>
    <p:sldMasterId id="2147483690" r:id="rId16"/>
    <p:sldMasterId id="2147483693" r:id="rId17"/>
    <p:sldMasterId id="2147483696" r:id="rId18"/>
    <p:sldMasterId id="2147483699" r:id="rId19"/>
    <p:sldMasterId id="2147483702" r:id="rId20"/>
    <p:sldMasterId id="2147483705" r:id="rId21"/>
    <p:sldMasterId id="2147483708" r:id="rId22"/>
    <p:sldMasterId id="2147483711" r:id="rId23"/>
    <p:sldMasterId id="2147483714" r:id="rId24"/>
    <p:sldMasterId id="2147483717" r:id="rId25"/>
    <p:sldMasterId id="2147483720" r:id="rId26"/>
    <p:sldMasterId id="2147483723" r:id="rId27"/>
    <p:sldMasterId id="2147483726" r:id="rId28"/>
    <p:sldMasterId id="2147483729" r:id="rId29"/>
    <p:sldMasterId id="2147483732" r:id="rId30"/>
    <p:sldMasterId id="2147483735" r:id="rId31"/>
    <p:sldMasterId id="2147483738" r:id="rId32"/>
    <p:sldMasterId id="2147483741" r:id="rId33"/>
    <p:sldMasterId id="2147483744" r:id="rId34"/>
    <p:sldMasterId id="2147483747" r:id="rId35"/>
    <p:sldMasterId id="2147483750" r:id="rId36"/>
    <p:sldMasterId id="2147483753" r:id="rId37"/>
    <p:sldMasterId id="2147483756" r:id="rId38"/>
    <p:sldMasterId id="2147483759" r:id="rId39"/>
    <p:sldMasterId id="2147483762" r:id="rId40"/>
    <p:sldMasterId id="2147483765" r:id="rId41"/>
    <p:sldMasterId id="2147483768" r:id="rId42"/>
    <p:sldMasterId id="2147483771" r:id="rId43"/>
    <p:sldMasterId id="2147483774" r:id="rId44"/>
    <p:sldMasterId id="2147483777" r:id="rId45"/>
    <p:sldMasterId id="2147483780" r:id="rId46"/>
    <p:sldMasterId id="2147483783" r:id="rId47"/>
    <p:sldMasterId id="2147483786" r:id="rId48"/>
    <p:sldMasterId id="2147483789" r:id="rId49"/>
    <p:sldMasterId id="2147483792" r:id="rId50"/>
    <p:sldMasterId id="2147483795" r:id="rId51"/>
    <p:sldMasterId id="2147483798" r:id="rId52"/>
    <p:sldMasterId id="2147483801" r:id="rId53"/>
  </p:sldMasterIdLst>
  <p:notesMasterIdLst>
    <p:notesMasterId r:id="rId109"/>
  </p:notesMasterIdLst>
  <p:handoutMasterIdLst>
    <p:handoutMasterId r:id="rId110"/>
  </p:handoutMasterIdLst>
  <p:sldIdLst>
    <p:sldId id="537" r:id="rId54"/>
    <p:sldId id="372" r:id="rId55"/>
    <p:sldId id="560" r:id="rId56"/>
    <p:sldId id="595" r:id="rId57"/>
    <p:sldId id="561" r:id="rId58"/>
    <p:sldId id="578" r:id="rId59"/>
    <p:sldId id="579" r:id="rId60"/>
    <p:sldId id="580" r:id="rId61"/>
    <p:sldId id="581" r:id="rId62"/>
    <p:sldId id="583" r:id="rId63"/>
    <p:sldId id="582" r:id="rId64"/>
    <p:sldId id="584" r:id="rId65"/>
    <p:sldId id="586" r:id="rId66"/>
    <p:sldId id="587" r:id="rId67"/>
    <p:sldId id="588" r:id="rId68"/>
    <p:sldId id="589" r:id="rId69"/>
    <p:sldId id="590" r:id="rId70"/>
    <p:sldId id="591" r:id="rId71"/>
    <p:sldId id="592" r:id="rId72"/>
    <p:sldId id="593" r:id="rId73"/>
    <p:sldId id="594" r:id="rId74"/>
    <p:sldId id="596" r:id="rId75"/>
    <p:sldId id="598" r:id="rId76"/>
    <p:sldId id="599" r:id="rId77"/>
    <p:sldId id="600" r:id="rId78"/>
    <p:sldId id="601" r:id="rId79"/>
    <p:sldId id="602" r:id="rId80"/>
    <p:sldId id="603" r:id="rId81"/>
    <p:sldId id="604" r:id="rId82"/>
    <p:sldId id="605" r:id="rId83"/>
    <p:sldId id="606" r:id="rId84"/>
    <p:sldId id="607" r:id="rId85"/>
    <p:sldId id="608" r:id="rId86"/>
    <p:sldId id="609" r:id="rId87"/>
    <p:sldId id="610" r:id="rId88"/>
    <p:sldId id="380" r:id="rId89"/>
    <p:sldId id="612" r:id="rId90"/>
    <p:sldId id="646" r:id="rId91"/>
    <p:sldId id="649" r:id="rId92"/>
    <p:sldId id="650" r:id="rId93"/>
    <p:sldId id="651" r:id="rId94"/>
    <p:sldId id="654" r:id="rId95"/>
    <p:sldId id="653" r:id="rId96"/>
    <p:sldId id="655" r:id="rId97"/>
    <p:sldId id="656" r:id="rId98"/>
    <p:sldId id="657" r:id="rId99"/>
    <p:sldId id="658" r:id="rId100"/>
    <p:sldId id="659" r:id="rId101"/>
    <p:sldId id="661" r:id="rId102"/>
    <p:sldId id="660" r:id="rId103"/>
    <p:sldId id="663" r:id="rId104"/>
    <p:sldId id="664" r:id="rId105"/>
    <p:sldId id="665" r:id="rId106"/>
    <p:sldId id="662" r:id="rId107"/>
    <p:sldId id="667" r:id="rId108"/>
  </p:sldIdLst>
  <p:sldSz cx="12192000" cy="6858000"/>
  <p:notesSz cx="6858000" cy="9144000"/>
  <p:embeddedFontLst>
    <p:embeddedFont>
      <p:font typeface="思源黑体 CN Light" panose="020B0300000000000000" pitchFamily="34" charset="-122"/>
      <p:regular r:id="rId114"/>
    </p:embeddedFont>
    <p:embeddedFont>
      <p:font typeface="仓耳渔阳体 W05" panose="02020400000000000000" pitchFamily="18" charset="-122"/>
      <p:regular r:id="rId115"/>
    </p:embeddedFont>
  </p:embeddedFontLst>
  <p:custDataLst>
    <p:tags r:id="rId1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5F29"/>
    <a:srgbClr val="FFCF66"/>
    <a:srgbClr val="B64820"/>
    <a:srgbClr val="7D9120"/>
    <a:srgbClr val="FFE3A7"/>
    <a:srgbClr val="595959"/>
    <a:srgbClr val="C7E07F"/>
    <a:srgbClr val="FFF7E8"/>
    <a:srgbClr val="68791B"/>
    <a:srgbClr val="FFA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8" autoAdjust="0"/>
    <p:restoredTop sz="95338" autoAdjust="0"/>
  </p:normalViewPr>
  <p:slideViewPr>
    <p:cSldViewPr snapToGrid="0">
      <p:cViewPr>
        <p:scale>
          <a:sx n="75" d="100"/>
          <a:sy n="75" d="100"/>
        </p:scale>
        <p:origin x="3228" y="19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596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46.xml"/><Relationship Id="rId98" Type="http://schemas.openxmlformats.org/officeDocument/2006/relationships/slide" Target="slides/slide45.xml"/><Relationship Id="rId97" Type="http://schemas.openxmlformats.org/officeDocument/2006/relationships/slide" Target="slides/slide44.xml"/><Relationship Id="rId96" Type="http://schemas.openxmlformats.org/officeDocument/2006/relationships/slide" Target="slides/slide43.xml"/><Relationship Id="rId95" Type="http://schemas.openxmlformats.org/officeDocument/2006/relationships/slide" Target="slides/slide42.xml"/><Relationship Id="rId94" Type="http://schemas.openxmlformats.org/officeDocument/2006/relationships/slide" Target="slides/slide41.xml"/><Relationship Id="rId93" Type="http://schemas.openxmlformats.org/officeDocument/2006/relationships/slide" Target="slides/slide40.xml"/><Relationship Id="rId92" Type="http://schemas.openxmlformats.org/officeDocument/2006/relationships/slide" Target="slides/slide39.xml"/><Relationship Id="rId91" Type="http://schemas.openxmlformats.org/officeDocument/2006/relationships/slide" Target="slides/slide38.xml"/><Relationship Id="rId90" Type="http://schemas.openxmlformats.org/officeDocument/2006/relationships/slide" Target="slides/slide37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36.xml"/><Relationship Id="rId88" Type="http://schemas.openxmlformats.org/officeDocument/2006/relationships/slide" Target="slides/slide35.xml"/><Relationship Id="rId87" Type="http://schemas.openxmlformats.org/officeDocument/2006/relationships/slide" Target="slides/slide34.xml"/><Relationship Id="rId86" Type="http://schemas.openxmlformats.org/officeDocument/2006/relationships/slide" Target="slides/slide33.xml"/><Relationship Id="rId85" Type="http://schemas.openxmlformats.org/officeDocument/2006/relationships/slide" Target="slides/slide32.xml"/><Relationship Id="rId84" Type="http://schemas.openxmlformats.org/officeDocument/2006/relationships/slide" Target="slides/slide31.xml"/><Relationship Id="rId83" Type="http://schemas.openxmlformats.org/officeDocument/2006/relationships/slide" Target="slides/slide30.xml"/><Relationship Id="rId82" Type="http://schemas.openxmlformats.org/officeDocument/2006/relationships/slide" Target="slides/slide29.xml"/><Relationship Id="rId81" Type="http://schemas.openxmlformats.org/officeDocument/2006/relationships/slide" Target="slides/slide28.xml"/><Relationship Id="rId80" Type="http://schemas.openxmlformats.org/officeDocument/2006/relationships/slide" Target="slides/slide27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26.xml"/><Relationship Id="rId78" Type="http://schemas.openxmlformats.org/officeDocument/2006/relationships/slide" Target="slides/slide25.xml"/><Relationship Id="rId77" Type="http://schemas.openxmlformats.org/officeDocument/2006/relationships/slide" Target="slides/slide24.xml"/><Relationship Id="rId76" Type="http://schemas.openxmlformats.org/officeDocument/2006/relationships/slide" Target="slides/slide23.xml"/><Relationship Id="rId75" Type="http://schemas.openxmlformats.org/officeDocument/2006/relationships/slide" Target="slides/slide22.xml"/><Relationship Id="rId74" Type="http://schemas.openxmlformats.org/officeDocument/2006/relationships/slide" Target="slides/slide21.xml"/><Relationship Id="rId73" Type="http://schemas.openxmlformats.org/officeDocument/2006/relationships/slide" Target="slides/slide20.xml"/><Relationship Id="rId72" Type="http://schemas.openxmlformats.org/officeDocument/2006/relationships/slide" Target="slides/slide19.xml"/><Relationship Id="rId71" Type="http://schemas.openxmlformats.org/officeDocument/2006/relationships/slide" Target="slides/slide18.xml"/><Relationship Id="rId70" Type="http://schemas.openxmlformats.org/officeDocument/2006/relationships/slide" Target="slides/slide17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16.xml"/><Relationship Id="rId68" Type="http://schemas.openxmlformats.org/officeDocument/2006/relationships/slide" Target="slides/slide15.xml"/><Relationship Id="rId67" Type="http://schemas.openxmlformats.org/officeDocument/2006/relationships/slide" Target="slides/slide14.xml"/><Relationship Id="rId66" Type="http://schemas.openxmlformats.org/officeDocument/2006/relationships/slide" Target="slides/slide13.xml"/><Relationship Id="rId65" Type="http://schemas.openxmlformats.org/officeDocument/2006/relationships/slide" Target="slides/slide12.xml"/><Relationship Id="rId64" Type="http://schemas.openxmlformats.org/officeDocument/2006/relationships/slide" Target="slides/slide11.xml"/><Relationship Id="rId63" Type="http://schemas.openxmlformats.org/officeDocument/2006/relationships/slide" Target="slides/slide10.xml"/><Relationship Id="rId62" Type="http://schemas.openxmlformats.org/officeDocument/2006/relationships/slide" Target="slides/slide9.xml"/><Relationship Id="rId61" Type="http://schemas.openxmlformats.org/officeDocument/2006/relationships/slide" Target="slides/slide8.xml"/><Relationship Id="rId60" Type="http://schemas.openxmlformats.org/officeDocument/2006/relationships/slide" Target="slides/slide7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6.xml"/><Relationship Id="rId58" Type="http://schemas.openxmlformats.org/officeDocument/2006/relationships/slide" Target="slides/slide5.xml"/><Relationship Id="rId57" Type="http://schemas.openxmlformats.org/officeDocument/2006/relationships/slide" Target="slides/slide4.xml"/><Relationship Id="rId56" Type="http://schemas.openxmlformats.org/officeDocument/2006/relationships/slide" Target="slides/slide3.xml"/><Relationship Id="rId55" Type="http://schemas.openxmlformats.org/officeDocument/2006/relationships/slide" Target="slides/slide2.xml"/><Relationship Id="rId54" Type="http://schemas.openxmlformats.org/officeDocument/2006/relationships/slide" Target="slides/slide1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6" Type="http://schemas.openxmlformats.org/officeDocument/2006/relationships/tags" Target="tags/tag191.xml"/><Relationship Id="rId115" Type="http://schemas.openxmlformats.org/officeDocument/2006/relationships/font" Target="fonts/font2.fntdata"/><Relationship Id="rId114" Type="http://schemas.openxmlformats.org/officeDocument/2006/relationships/font" Target="fonts/font1.fntdata"/><Relationship Id="rId113" Type="http://schemas.openxmlformats.org/officeDocument/2006/relationships/tableStyles" Target="tableStyles.xml"/><Relationship Id="rId112" Type="http://schemas.openxmlformats.org/officeDocument/2006/relationships/viewProps" Target="viewProps.xml"/><Relationship Id="rId111" Type="http://schemas.openxmlformats.org/officeDocument/2006/relationships/presProps" Target="presProps.xml"/><Relationship Id="rId110" Type="http://schemas.openxmlformats.org/officeDocument/2006/relationships/handoutMaster" Target="handoutMasters/handoutMaster1.xml"/><Relationship Id="rId11" Type="http://schemas.openxmlformats.org/officeDocument/2006/relationships/slideMaster" Target="slideMasters/slideMaster10.xml"/><Relationship Id="rId109" Type="http://schemas.openxmlformats.org/officeDocument/2006/relationships/notesMaster" Target="notesMasters/notesMaster1.xml"/><Relationship Id="rId108" Type="http://schemas.openxmlformats.org/officeDocument/2006/relationships/slide" Target="slides/slide55.xml"/><Relationship Id="rId107" Type="http://schemas.openxmlformats.org/officeDocument/2006/relationships/slide" Target="slides/slide54.xml"/><Relationship Id="rId106" Type="http://schemas.openxmlformats.org/officeDocument/2006/relationships/slide" Target="slides/slide53.xml"/><Relationship Id="rId105" Type="http://schemas.openxmlformats.org/officeDocument/2006/relationships/slide" Target="slides/slide52.xml"/><Relationship Id="rId104" Type="http://schemas.openxmlformats.org/officeDocument/2006/relationships/slide" Target="slides/slide51.xml"/><Relationship Id="rId103" Type="http://schemas.openxmlformats.org/officeDocument/2006/relationships/slide" Target="slides/slide50.xml"/><Relationship Id="rId102" Type="http://schemas.openxmlformats.org/officeDocument/2006/relationships/slide" Target="slides/slide49.xml"/><Relationship Id="rId101" Type="http://schemas.openxmlformats.org/officeDocument/2006/relationships/slide" Target="slides/slide48.xml"/><Relationship Id="rId100" Type="http://schemas.openxmlformats.org/officeDocument/2006/relationships/slide" Target="slides/slide47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</a:fld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</a:fld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AADBAD2C-5C47-491C-BE4C-FDE8B289CE7C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B03F256-32A9-49D7-AC75-01E991FD002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theme" Target="../theme/theme2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theme" Target="../theme/theme26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theme" Target="../theme/theme27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theme" Target="../theme/theme28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theme" Target="../theme/theme2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theme" Target="../theme/theme3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theme" Target="../theme/theme31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theme" Target="../theme/theme32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3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theme" Target="../theme/theme34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theme" Target="../theme/theme3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theme" Target="../theme/theme36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theme" Target="../theme/theme3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theme" Target="../theme/theme38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theme" Target="../theme/theme39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0.xml.rels><?xml version="1.0" encoding="UTF-8" standalone="yes"?>
<Relationships xmlns="http://schemas.openxmlformats.org/package/2006/relationships"><Relationship Id="rId3" Type="http://schemas.openxmlformats.org/officeDocument/2006/relationships/theme" Target="../theme/theme4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theme" Target="../theme/theme41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/Relationships>
</file>

<file path=ppt/slideMasters/_rels/slideMaster42.xml.rels><?xml version="1.0" encoding="UTF-8" standalone="yes"?>
<Relationships xmlns="http://schemas.openxmlformats.org/package/2006/relationships"><Relationship Id="rId3" Type="http://schemas.openxmlformats.org/officeDocument/2006/relationships/theme" Target="../theme/theme42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/Relationships>
</file>

<file path=ppt/slideMasters/_rels/slideMaster43.xml.rels><?xml version="1.0" encoding="UTF-8" standalone="yes"?>
<Relationships xmlns="http://schemas.openxmlformats.org/package/2006/relationships"><Relationship Id="rId3" Type="http://schemas.openxmlformats.org/officeDocument/2006/relationships/theme" Target="../theme/theme43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/Relationships>
</file>

<file path=ppt/slideMasters/_rels/slideMaster4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4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/Relationships>
</file>

<file path=ppt/slideMasters/_rels/slideMaster45.xml.rels><?xml version="1.0" encoding="UTF-8" standalone="yes"?>
<Relationships xmlns="http://schemas.openxmlformats.org/package/2006/relationships"><Relationship Id="rId3" Type="http://schemas.openxmlformats.org/officeDocument/2006/relationships/theme" Target="../theme/theme45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/Relationships>
</file>

<file path=ppt/slideMasters/_rels/slideMaster46.xml.rels><?xml version="1.0" encoding="UTF-8" standalone="yes"?>
<Relationships xmlns="http://schemas.openxmlformats.org/package/2006/relationships"><Relationship Id="rId3" Type="http://schemas.openxmlformats.org/officeDocument/2006/relationships/theme" Target="../theme/theme46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/Relationships>
</file>

<file path=ppt/slideMasters/_rels/slideMaster47.xml.rels><?xml version="1.0" encoding="UTF-8" standalone="yes"?>
<Relationships xmlns="http://schemas.openxmlformats.org/package/2006/relationships"><Relationship Id="rId3" Type="http://schemas.openxmlformats.org/officeDocument/2006/relationships/theme" Target="../theme/theme47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/Relationships>
</file>

<file path=ppt/slideMasters/_rels/slideMaster48.xml.rels><?xml version="1.0" encoding="UTF-8" standalone="yes"?>
<Relationships xmlns="http://schemas.openxmlformats.org/package/2006/relationships"><Relationship Id="rId3" Type="http://schemas.openxmlformats.org/officeDocument/2006/relationships/theme" Target="../theme/theme48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/Relationships>
</file>

<file path=ppt/slideMasters/_rels/slideMaster49.xml.rels><?xml version="1.0" encoding="UTF-8" standalone="yes"?>
<Relationships xmlns="http://schemas.openxmlformats.org/package/2006/relationships"><Relationship Id="rId3" Type="http://schemas.openxmlformats.org/officeDocument/2006/relationships/theme" Target="../theme/theme4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0.xml.rels><?xml version="1.0" encoding="UTF-8" standalone="yes"?>
<Relationships xmlns="http://schemas.openxmlformats.org/package/2006/relationships"><Relationship Id="rId3" Type="http://schemas.openxmlformats.org/officeDocument/2006/relationships/theme" Target="../theme/theme5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/Relationships>
</file>

<file path=ppt/slideMasters/_rels/slideMaster51.xml.rels><?xml version="1.0" encoding="UTF-8" standalone="yes"?>
<Relationships xmlns="http://schemas.openxmlformats.org/package/2006/relationships"><Relationship Id="rId3" Type="http://schemas.openxmlformats.org/officeDocument/2006/relationships/theme" Target="../theme/theme51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/Relationships>
</file>

<file path=ppt/slideMasters/_rels/slideMaster52.xml.rels><?xml version="1.0" encoding="UTF-8" standalone="yes"?>
<Relationships xmlns="http://schemas.openxmlformats.org/package/2006/relationships"><Relationship Id="rId3" Type="http://schemas.openxmlformats.org/officeDocument/2006/relationships/theme" Target="../theme/theme52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9.wdp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7.svg"/><Relationship Id="rId16" Type="http://schemas.openxmlformats.org/officeDocument/2006/relationships/image" Target="../media/image16.png"/><Relationship Id="rId15" Type="http://schemas.openxmlformats.org/officeDocument/2006/relationships/image" Target="../media/image15.svg"/><Relationship Id="rId14" Type="http://schemas.openxmlformats.org/officeDocument/2006/relationships/image" Target="../media/image14.png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microsoft.com/office/2007/relationships/hdphoto" Target="../media/image11.wdp"/><Relationship Id="rId10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36.png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tags" Target="../tags/tag35.xml"/><Relationship Id="rId2" Type="http://schemas.openxmlformats.org/officeDocument/2006/relationships/image" Target="../media/image41.png"/><Relationship Id="rId10" Type="http://schemas.openxmlformats.org/officeDocument/2006/relationships/slideLayout" Target="../slideLayouts/slideLayout20.xml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41.png"/><Relationship Id="rId17" Type="http://schemas.openxmlformats.org/officeDocument/2006/relationships/slideLayout" Target="../slideLayouts/slideLayout22.xml"/><Relationship Id="rId16" Type="http://schemas.openxmlformats.org/officeDocument/2006/relationships/image" Target="../media/image3.png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image" Target="../media/image49.jpeg"/><Relationship Id="rId7" Type="http://schemas.openxmlformats.org/officeDocument/2006/relationships/image" Target="../media/image48.png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image" Target="../media/image41.png"/><Relationship Id="rId13" Type="http://schemas.openxmlformats.org/officeDocument/2006/relationships/slideLayout" Target="../slideLayouts/slideLayout24.xml"/><Relationship Id="rId12" Type="http://schemas.openxmlformats.org/officeDocument/2006/relationships/image" Target="../media/image3.png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41.png"/><Relationship Id="rId2" Type="http://schemas.openxmlformats.org/officeDocument/2006/relationships/tags" Target="../tags/tag57.xml"/><Relationship Id="rId15" Type="http://schemas.openxmlformats.org/officeDocument/2006/relationships/slideLayout" Target="../slideLayouts/slideLayout26.xml"/><Relationship Id="rId14" Type="http://schemas.openxmlformats.org/officeDocument/2006/relationships/image" Target="../media/image3.png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41.png"/><Relationship Id="rId13" Type="http://schemas.openxmlformats.org/officeDocument/2006/relationships/slideLayout" Target="../slideLayouts/slideLayout28.xml"/><Relationship Id="rId12" Type="http://schemas.openxmlformats.org/officeDocument/2006/relationships/image" Target="../media/image3.png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3.png"/><Relationship Id="rId10" Type="http://schemas.openxmlformats.org/officeDocument/2006/relationships/tags" Target="../tags/tag81.xml"/><Relationship Id="rId1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image" Target="../media/image54.png"/><Relationship Id="rId3" Type="http://schemas.openxmlformats.org/officeDocument/2006/relationships/tags" Target="../tags/tag83.xml"/><Relationship Id="rId20" Type="http://schemas.openxmlformats.org/officeDocument/2006/relationships/slideLayout" Target="../slideLayouts/slideLayout32.xml"/><Relationship Id="rId2" Type="http://schemas.openxmlformats.org/officeDocument/2006/relationships/image" Target="../media/image57.png"/><Relationship Id="rId19" Type="http://schemas.openxmlformats.org/officeDocument/2006/relationships/image" Target="../media/image3.png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image" Target="../media/image59.png"/><Relationship Id="rId12" Type="http://schemas.openxmlformats.org/officeDocument/2006/relationships/tags" Target="../tags/tag90.xml"/><Relationship Id="rId11" Type="http://schemas.openxmlformats.org/officeDocument/2006/relationships/image" Target="../media/image58.png"/><Relationship Id="rId10" Type="http://schemas.openxmlformats.org/officeDocument/2006/relationships/tags" Target="../tags/tag89.xml"/><Relationship Id="rId1" Type="http://schemas.openxmlformats.org/officeDocument/2006/relationships/tags" Target="../tags/tag8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image" Target="../media/image54.png"/><Relationship Id="rId17" Type="http://schemas.openxmlformats.org/officeDocument/2006/relationships/slideLayout" Target="../slideLayouts/slideLayout34.xml"/><Relationship Id="rId16" Type="http://schemas.openxmlformats.org/officeDocument/2006/relationships/image" Target="../media/image3.png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image" Target="../media/image54.png"/><Relationship Id="rId17" Type="http://schemas.openxmlformats.org/officeDocument/2006/relationships/slideLayout" Target="../slideLayouts/slideLayout36.xml"/><Relationship Id="rId16" Type="http://schemas.openxmlformats.org/officeDocument/2006/relationships/image" Target="../media/image3.png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tags" Target="../tags/tag10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2.xml"/><Relationship Id="rId3" Type="http://schemas.openxmlformats.org/officeDocument/2006/relationships/image" Target="../media/image3.png"/><Relationship Id="rId2" Type="http://schemas.openxmlformats.org/officeDocument/2006/relationships/image" Target="../media/image66.jpeg"/><Relationship Id="rId1" Type="http://schemas.openxmlformats.org/officeDocument/2006/relationships/tags" Target="../tags/tag11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image" Target="../media/image3.png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3.png"/><Relationship Id="rId1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2" Type="http://schemas.openxmlformats.org/officeDocument/2006/relationships/slideLayout" Target="../slideLayouts/slideLayout48.xml"/><Relationship Id="rId11" Type="http://schemas.openxmlformats.org/officeDocument/2006/relationships/image" Target="../media/image3.png"/><Relationship Id="rId10" Type="http://schemas.openxmlformats.org/officeDocument/2006/relationships/tags" Target="../tags/tag128.xml"/><Relationship Id="rId1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0.xml"/><Relationship Id="rId4" Type="http://schemas.openxmlformats.org/officeDocument/2006/relationships/image" Target="../media/image3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2.xml"/><Relationship Id="rId4" Type="http://schemas.openxmlformats.org/officeDocument/2006/relationships/image" Target="../media/image3.png"/><Relationship Id="rId3" Type="http://schemas.openxmlformats.org/officeDocument/2006/relationships/tags" Target="../tags/tag132.xml"/><Relationship Id="rId2" Type="http://schemas.openxmlformats.org/officeDocument/2006/relationships/image" Target="../media/image76.png"/><Relationship Id="rId1" Type="http://schemas.openxmlformats.org/officeDocument/2006/relationships/tags" Target="../tags/tag13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tags" Target="../tags/tag1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7" Type="http://schemas.openxmlformats.org/officeDocument/2006/relationships/image" Target="../media/image3.png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image" Target="../media/image78.png"/><Relationship Id="rId1" Type="http://schemas.openxmlformats.org/officeDocument/2006/relationships/tags" Target="../tags/tag1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8.xml"/><Relationship Id="rId3" Type="http://schemas.openxmlformats.org/officeDocument/2006/relationships/image" Target="../media/image3.png"/><Relationship Id="rId2" Type="http://schemas.openxmlformats.org/officeDocument/2006/relationships/image" Target="../media/image79.png"/><Relationship Id="rId1" Type="http://schemas.openxmlformats.org/officeDocument/2006/relationships/tags" Target="../tags/tag139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0.xml"/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tags" Target="../tags/tag140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2.xml"/><Relationship Id="rId3" Type="http://schemas.openxmlformats.org/officeDocument/2006/relationships/image" Target="../media/image3.png"/><Relationship Id="rId2" Type="http://schemas.openxmlformats.org/officeDocument/2006/relationships/image" Target="../media/image81.png"/><Relationship Id="rId1" Type="http://schemas.openxmlformats.org/officeDocument/2006/relationships/tags" Target="../tags/tag14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4.xml"/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tags" Target="../tags/tag14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6.xml"/><Relationship Id="rId3" Type="http://schemas.openxmlformats.org/officeDocument/2006/relationships/image" Target="../media/image3.png"/><Relationship Id="rId2" Type="http://schemas.openxmlformats.org/officeDocument/2006/relationships/image" Target="../media/image83.png"/><Relationship Id="rId1" Type="http://schemas.openxmlformats.org/officeDocument/2006/relationships/tags" Target="../tags/tag143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8.xml"/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tags" Target="../tags/tag1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.xml"/><Relationship Id="rId8" Type="http://schemas.openxmlformats.org/officeDocument/2006/relationships/image" Target="../media/image3.png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86.svg"/><Relationship Id="rId1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2.xml"/><Relationship Id="rId3" Type="http://schemas.openxmlformats.org/officeDocument/2006/relationships/image" Target="../media/image3.png"/><Relationship Id="rId2" Type="http://schemas.openxmlformats.org/officeDocument/2006/relationships/image" Target="../media/image87.png"/><Relationship Id="rId1" Type="http://schemas.openxmlformats.org/officeDocument/2006/relationships/tags" Target="../tags/tag150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4.xml"/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tags" Target="../tags/tag15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3.png"/><Relationship Id="rId3" Type="http://schemas.openxmlformats.org/officeDocument/2006/relationships/image" Target="../media/image22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6.xml"/><Relationship Id="rId3" Type="http://schemas.openxmlformats.org/officeDocument/2006/relationships/image" Target="../media/image3.png"/><Relationship Id="rId2" Type="http://schemas.openxmlformats.org/officeDocument/2006/relationships/image" Target="../media/image89.png"/><Relationship Id="rId1" Type="http://schemas.openxmlformats.org/officeDocument/2006/relationships/tags" Target="../tags/tag15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jpeg"/><Relationship Id="rId8" Type="http://schemas.openxmlformats.org/officeDocument/2006/relationships/image" Target="../media/image97.jpeg"/><Relationship Id="rId7" Type="http://schemas.openxmlformats.org/officeDocument/2006/relationships/image" Target="../media/image96.jpeg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6" Type="http://schemas.openxmlformats.org/officeDocument/2006/relationships/slideLayout" Target="../slideLayouts/slideLayout78.xml"/><Relationship Id="rId15" Type="http://schemas.openxmlformats.org/officeDocument/2006/relationships/image" Target="../media/image3.png"/><Relationship Id="rId14" Type="http://schemas.openxmlformats.org/officeDocument/2006/relationships/tags" Target="../tags/tag153.xml"/><Relationship Id="rId13" Type="http://schemas.openxmlformats.org/officeDocument/2006/relationships/image" Target="../media/image102.jpeg"/><Relationship Id="rId12" Type="http://schemas.openxmlformats.org/officeDocument/2006/relationships/image" Target="../media/image101.jpeg"/><Relationship Id="rId11" Type="http://schemas.openxmlformats.org/officeDocument/2006/relationships/image" Target="../media/image100.jpeg"/><Relationship Id="rId10" Type="http://schemas.openxmlformats.org/officeDocument/2006/relationships/image" Target="../media/image99.jpeg"/><Relationship Id="rId1" Type="http://schemas.openxmlformats.org/officeDocument/2006/relationships/image" Target="../media/image9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2.xml"/><Relationship Id="rId2" Type="http://schemas.openxmlformats.org/officeDocument/2006/relationships/image" Target="../media/image3.png"/><Relationship Id="rId1" Type="http://schemas.openxmlformats.org/officeDocument/2006/relationships/tags" Target="../tags/tag15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image" Target="../media/image3.png"/><Relationship Id="rId1" Type="http://schemas.openxmlformats.org/officeDocument/2006/relationships/tags" Target="../tags/tag15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2.xml"/><Relationship Id="rId4" Type="http://schemas.openxmlformats.org/officeDocument/2006/relationships/image" Target="../media/image3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tags" Target="../tags/tag156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9" Type="http://schemas.openxmlformats.org/officeDocument/2006/relationships/slideLayout" Target="../slideLayouts/slideLayout96.xml"/><Relationship Id="rId38" Type="http://schemas.openxmlformats.org/officeDocument/2006/relationships/image" Target="../media/image3.png"/><Relationship Id="rId37" Type="http://schemas.openxmlformats.org/officeDocument/2006/relationships/image" Target="../media/image111.svg"/><Relationship Id="rId36" Type="http://schemas.openxmlformats.org/officeDocument/2006/relationships/image" Target="../media/image110.png"/><Relationship Id="rId35" Type="http://schemas.openxmlformats.org/officeDocument/2006/relationships/tags" Target="../tags/tag183.xml"/><Relationship Id="rId34" Type="http://schemas.microsoft.com/office/2007/relationships/hdphoto" Target="../media/image109.wdp"/><Relationship Id="rId33" Type="http://schemas.openxmlformats.org/officeDocument/2006/relationships/image" Target="../media/image108.png"/><Relationship Id="rId32" Type="http://schemas.openxmlformats.org/officeDocument/2006/relationships/tags" Target="../tags/tag182.xml"/><Relationship Id="rId31" Type="http://schemas.microsoft.com/office/2007/relationships/hdphoto" Target="../media/image107.wdp"/><Relationship Id="rId30" Type="http://schemas.openxmlformats.org/officeDocument/2006/relationships/image" Target="../media/image106.png"/><Relationship Id="rId3" Type="http://schemas.openxmlformats.org/officeDocument/2006/relationships/tags" Target="../tags/tag158.xml"/><Relationship Id="rId29" Type="http://schemas.openxmlformats.org/officeDocument/2006/relationships/tags" Target="../tags/tag181.xml"/><Relationship Id="rId28" Type="http://schemas.openxmlformats.org/officeDocument/2006/relationships/image" Target="../media/image18.png"/><Relationship Id="rId27" Type="http://schemas.openxmlformats.org/officeDocument/2006/relationships/tags" Target="../tags/tag180.xml"/><Relationship Id="rId26" Type="http://schemas.openxmlformats.org/officeDocument/2006/relationships/image" Target="../media/image86.svg"/><Relationship Id="rId25" Type="http://schemas.openxmlformats.org/officeDocument/2006/relationships/image" Target="../media/image85.png"/><Relationship Id="rId24" Type="http://schemas.openxmlformats.org/officeDocument/2006/relationships/tags" Target="../tags/tag179.xml"/><Relationship Id="rId23" Type="http://schemas.openxmlformats.org/officeDocument/2006/relationships/tags" Target="../tags/tag178.xml"/><Relationship Id="rId22" Type="http://schemas.openxmlformats.org/officeDocument/2006/relationships/tags" Target="../tags/tag177.xml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tags" Target="../tags/tag157.xml"/><Relationship Id="rId19" Type="http://schemas.openxmlformats.org/officeDocument/2006/relationships/tags" Target="../tags/tag174.xml"/><Relationship Id="rId18" Type="http://schemas.openxmlformats.org/officeDocument/2006/relationships/tags" Target="../tags/tag173.xml"/><Relationship Id="rId17" Type="http://schemas.openxmlformats.org/officeDocument/2006/relationships/tags" Target="../tags/tag172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25.png"/><Relationship Id="rId7" Type="http://schemas.openxmlformats.org/officeDocument/2006/relationships/tags" Target="../tags/tag7.xml"/><Relationship Id="rId6" Type="http://schemas.openxmlformats.org/officeDocument/2006/relationships/image" Target="../media/image24.png"/><Relationship Id="rId5" Type="http://schemas.openxmlformats.org/officeDocument/2006/relationships/tags" Target="../tags/tag6.xml"/><Relationship Id="rId4" Type="http://schemas.openxmlformats.org/officeDocument/2006/relationships/image" Target="../media/image23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.png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image" Target="../media/image26.pn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7" Type="http://schemas.openxmlformats.org/officeDocument/2006/relationships/image" Target="../media/image3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tags" Target="../tags/tag184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0.xml"/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tags" Target="../tags/tag187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png"/><Relationship Id="rId8" Type="http://schemas.openxmlformats.org/officeDocument/2006/relationships/image" Target="../media/image122.png"/><Relationship Id="rId7" Type="http://schemas.openxmlformats.org/officeDocument/2006/relationships/image" Target="../media/image121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1" Type="http://schemas.openxmlformats.org/officeDocument/2006/relationships/slideLayout" Target="../slideLayouts/slideLayout102.xml"/><Relationship Id="rId10" Type="http://schemas.openxmlformats.org/officeDocument/2006/relationships/image" Target="../media/image3.png"/><Relationship Id="rId1" Type="http://schemas.openxmlformats.org/officeDocument/2006/relationships/tags" Target="../tags/tag188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4.xml"/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tags" Target="../tags/tag189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8.xml"/><Relationship Id="rId3" Type="http://schemas.openxmlformats.org/officeDocument/2006/relationships/image" Target="../media/image3.png"/><Relationship Id="rId2" Type="http://schemas.openxmlformats.org/officeDocument/2006/relationships/image" Target="../media/image125.jpeg"/><Relationship Id="rId1" Type="http://schemas.openxmlformats.org/officeDocument/2006/relationships/tags" Target="../tags/tag190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2.png"/><Relationship Id="rId7" Type="http://schemas.microsoft.com/office/2007/relationships/hdphoto" Target="../media/image11.wdp"/><Relationship Id="rId6" Type="http://schemas.openxmlformats.org/officeDocument/2006/relationships/image" Target="../media/image10.png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10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6" Type="http://schemas.openxmlformats.org/officeDocument/2006/relationships/tags" Target="../tags/tag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6" Type="http://schemas.openxmlformats.org/officeDocument/2006/relationships/tags" Target="../tags/tag17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3" Type="http://schemas.openxmlformats.org/officeDocument/2006/relationships/image" Target="../media/image27.jpe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22.xml"/><Relationship Id="rId7" Type="http://schemas.openxmlformats.org/officeDocument/2006/relationships/image" Target="../media/image33.png"/><Relationship Id="rId6" Type="http://schemas.openxmlformats.org/officeDocument/2006/relationships/tags" Target="../tags/tag21.xml"/><Relationship Id="rId5" Type="http://schemas.openxmlformats.org/officeDocument/2006/relationships/image" Target="../media/image32.png"/><Relationship Id="rId4" Type="http://schemas.openxmlformats.org/officeDocument/2006/relationships/tags" Target="../tags/tag20.xml"/><Relationship Id="rId3" Type="http://schemas.openxmlformats.org/officeDocument/2006/relationships/image" Target="../media/image27.jpeg"/><Relationship Id="rId2" Type="http://schemas.openxmlformats.org/officeDocument/2006/relationships/tags" Target="../tags/tag19.xml"/><Relationship Id="rId17" Type="http://schemas.openxmlformats.org/officeDocument/2006/relationships/slideLayout" Target="../slideLayouts/slideLayout12.xml"/><Relationship Id="rId16" Type="http://schemas.openxmlformats.org/officeDocument/2006/relationships/image" Target="../media/image3.png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任意多边形: 形状 11"/>
          <p:cNvSpPr/>
          <p:nvPr/>
        </p:nvSpPr>
        <p:spPr>
          <a:xfrm rot="16200000" flipH="1">
            <a:off x="8932594" y="-2057332"/>
            <a:ext cx="1207153" cy="5311658"/>
          </a:xfrm>
          <a:custGeom>
            <a:avLst/>
            <a:gdLst>
              <a:gd name="connsiteX0" fmla="*/ 1207008 w 1207153"/>
              <a:gd name="connsiteY0" fmla="*/ 3830330 h 5311658"/>
              <a:gd name="connsiteX1" fmla="*/ 941603 w 1207153"/>
              <a:gd name="connsiteY1" fmla="*/ 5311658 h 5311658"/>
              <a:gd name="connsiteX2" fmla="*/ 0 w 1207153"/>
              <a:gd name="connsiteY2" fmla="*/ 5311658 h 5311658"/>
              <a:gd name="connsiteX3" fmla="*/ 0 w 1207153"/>
              <a:gd name="connsiteY3" fmla="*/ 0 h 5311658"/>
              <a:gd name="connsiteX4" fmla="*/ 1207008 w 1207153"/>
              <a:gd name="connsiteY4" fmla="*/ 3830330 h 531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153" h="5311658">
                <a:moveTo>
                  <a:pt x="1207008" y="3830330"/>
                </a:moveTo>
                <a:cubicBezTo>
                  <a:pt x="1211671" y="4446316"/>
                  <a:pt x="1103727" y="4931451"/>
                  <a:pt x="941603" y="5311658"/>
                </a:cubicBezTo>
                <a:lnTo>
                  <a:pt x="0" y="5311658"/>
                </a:lnTo>
                <a:lnTo>
                  <a:pt x="0" y="0"/>
                </a:lnTo>
                <a:cubicBezTo>
                  <a:pt x="501045" y="883310"/>
                  <a:pt x="1195487" y="2368342"/>
                  <a:pt x="1207008" y="3830330"/>
                </a:cubicBezTo>
                <a:close/>
              </a:path>
            </a:pathLst>
          </a:custGeom>
          <a:solidFill>
            <a:srgbClr val="FFE5B0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1546341"/>
            <a:ext cx="1207153" cy="5311658"/>
          </a:xfrm>
          <a:custGeom>
            <a:avLst/>
            <a:gdLst>
              <a:gd name="connsiteX0" fmla="*/ 1207008 w 1207153"/>
              <a:gd name="connsiteY0" fmla="*/ 3830330 h 5311658"/>
              <a:gd name="connsiteX1" fmla="*/ 941603 w 1207153"/>
              <a:gd name="connsiteY1" fmla="*/ 5311658 h 5311658"/>
              <a:gd name="connsiteX2" fmla="*/ 0 w 1207153"/>
              <a:gd name="connsiteY2" fmla="*/ 5311658 h 5311658"/>
              <a:gd name="connsiteX3" fmla="*/ 0 w 1207153"/>
              <a:gd name="connsiteY3" fmla="*/ 0 h 5311658"/>
              <a:gd name="connsiteX4" fmla="*/ 1207008 w 1207153"/>
              <a:gd name="connsiteY4" fmla="*/ 3830330 h 531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153" h="5311658">
                <a:moveTo>
                  <a:pt x="1207008" y="3830330"/>
                </a:moveTo>
                <a:cubicBezTo>
                  <a:pt x="1211671" y="4446316"/>
                  <a:pt x="1103727" y="4931451"/>
                  <a:pt x="941603" y="5311658"/>
                </a:cubicBezTo>
                <a:lnTo>
                  <a:pt x="0" y="5311658"/>
                </a:lnTo>
                <a:lnTo>
                  <a:pt x="0" y="0"/>
                </a:lnTo>
                <a:cubicBezTo>
                  <a:pt x="501045" y="883310"/>
                  <a:pt x="1195487" y="2368342"/>
                  <a:pt x="1207008" y="3830330"/>
                </a:cubicBezTo>
                <a:close/>
              </a:path>
            </a:pathLst>
          </a:custGeom>
          <a:solidFill>
            <a:srgbClr val="FFE5B0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0" y="1"/>
            <a:ext cx="4351867" cy="3838794"/>
          </a:xfrm>
          <a:custGeom>
            <a:avLst/>
            <a:gdLst>
              <a:gd name="connsiteX0" fmla="*/ 5381884 w 5868115"/>
              <a:gd name="connsiteY0" fmla="*/ 1791035 h 5176281"/>
              <a:gd name="connsiteX1" fmla="*/ 3451906 w 5868115"/>
              <a:gd name="connsiteY1" fmla="*/ 2466686 h 5176281"/>
              <a:gd name="connsiteX2" fmla="*/ 556595 w 5868115"/>
              <a:gd name="connsiteY2" fmla="*/ 4279392 h 5176281"/>
              <a:gd name="connsiteX3" fmla="*/ 0 w 5868115"/>
              <a:gd name="connsiteY3" fmla="*/ 5176282 h 5176281"/>
              <a:gd name="connsiteX4" fmla="*/ 0 w 5868115"/>
              <a:gd name="connsiteY4" fmla="*/ 0 h 5176281"/>
              <a:gd name="connsiteX5" fmla="*/ 5711617 w 5868115"/>
              <a:gd name="connsiteY5" fmla="*/ 0 h 5176281"/>
              <a:gd name="connsiteX6" fmla="*/ 5381884 w 5868115"/>
              <a:gd name="connsiteY6" fmla="*/ 1791035 h 517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8115" h="5176281">
                <a:moveTo>
                  <a:pt x="5381884" y="1791035"/>
                </a:moveTo>
                <a:cubicBezTo>
                  <a:pt x="5022800" y="2129684"/>
                  <a:pt x="4421764" y="2466000"/>
                  <a:pt x="3451906" y="2466686"/>
                </a:cubicBezTo>
                <a:cubicBezTo>
                  <a:pt x="1497924" y="2467783"/>
                  <a:pt x="609813" y="3462467"/>
                  <a:pt x="556595" y="4279392"/>
                </a:cubicBezTo>
                <a:cubicBezTo>
                  <a:pt x="539039" y="4546169"/>
                  <a:pt x="306004" y="5026640"/>
                  <a:pt x="0" y="5176282"/>
                </a:cubicBezTo>
                <a:lnTo>
                  <a:pt x="0" y="0"/>
                </a:lnTo>
                <a:lnTo>
                  <a:pt x="5711617" y="0"/>
                </a:lnTo>
                <a:cubicBezTo>
                  <a:pt x="6008294" y="596509"/>
                  <a:pt x="5874837" y="1326337"/>
                  <a:pt x="5381884" y="1791035"/>
                </a:cubicBezTo>
                <a:close/>
              </a:path>
            </a:pathLst>
          </a:custGeom>
          <a:solidFill>
            <a:srgbClr val="FFCF66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9801" y="3827453"/>
            <a:ext cx="3632200" cy="3030547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6465" r="78240" b="18626"/>
          <a:stretch>
            <a:fillRect/>
          </a:stretch>
        </p:blipFill>
        <p:spPr>
          <a:xfrm>
            <a:off x="439924" y="1350152"/>
            <a:ext cx="2557276" cy="5510388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7522" t="17685" b="18626"/>
          <a:stretch>
            <a:fillRect/>
          </a:stretch>
        </p:blipFill>
        <p:spPr>
          <a:xfrm>
            <a:off x="9086850" y="-2541"/>
            <a:ext cx="2641600" cy="54068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4600" y="4428677"/>
            <a:ext cx="3327400" cy="22644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7067" y="-3497"/>
            <a:ext cx="4504267" cy="2020807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7101" y="2474074"/>
            <a:ext cx="7206721" cy="267323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558925" y="2197100"/>
            <a:ext cx="90741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pc="300" dirty="0">
                <a:solidFill>
                  <a:srgbClr val="CA5F29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rPr>
              <a:t>养食记</a:t>
            </a:r>
            <a:endParaRPr lang="zh-CN" altLang="en-US" sz="7200" spc="300" dirty="0">
              <a:solidFill>
                <a:srgbClr val="CA5F29"/>
              </a:solidFill>
              <a:latin typeface="仓耳渔阳体 W05" panose="02020400000000000000" pitchFamily="18" charset="-122"/>
              <a:ea typeface="仓耳渔阳体 W05" panose="02020400000000000000" pitchFamily="18" charset="-122"/>
            </a:endParaRPr>
          </a:p>
          <a:p>
            <a:pPr algn="ctr"/>
            <a:r>
              <a:rPr lang="zh-CN" altLang="en-US" sz="7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rPr>
              <a:t>原型设计与概要设计</a:t>
            </a:r>
            <a:endParaRPr lang="zh-CN" altLang="en-US" sz="7200" spc="300" dirty="0">
              <a:solidFill>
                <a:schemeClr val="tx1">
                  <a:lumMod val="65000"/>
                  <a:lumOff val="35000"/>
                </a:schemeClr>
              </a:solidFill>
              <a:latin typeface="仓耳渔阳体 W05" panose="02020400000000000000" pitchFamily="18" charset="-122"/>
              <a:ea typeface="仓耳渔阳体 W05" panose="02020400000000000000" pitchFamily="18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5120005" y="4635500"/>
            <a:ext cx="1611630" cy="394970"/>
          </a:xfrm>
          <a:prstGeom prst="roundRect">
            <a:avLst>
              <a:gd name="adj" fmla="val 50000"/>
            </a:avLst>
          </a:prstGeom>
          <a:solidFill>
            <a:srgbClr val="CA5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b="1" dirty="0"/>
              <a:t>汇报人：</a:t>
            </a:r>
            <a:r>
              <a:rPr lang="zh-CN" altLang="en-US" sz="1400" b="1" dirty="0"/>
              <a:t>曹星才</a:t>
            </a:r>
            <a:endParaRPr lang="zh-CN" altLang="en-US" sz="1400" b="1" dirty="0"/>
          </a:p>
        </p:txBody>
      </p:sp>
      <p:pic>
        <p:nvPicPr>
          <p:cNvPr id="8" name="图片 7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4445" y="204470"/>
            <a:ext cx="3847465" cy="384746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959702" y="5764068"/>
            <a:ext cx="2211029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2024.11.02</a:t>
            </a:r>
            <a:endParaRPr lang="zh-CN" altLang="en-US" sz="1200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52585" y="1919839"/>
            <a:ext cx="31466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b="1" cap="all" spc="300" dirty="0">
                <a:solidFill>
                  <a:srgbClr val="CA5F2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HEALTHY diet</a:t>
            </a:r>
            <a:endParaRPr lang="zh-CN" altLang="en-US" sz="1200" b="1" cap="all" spc="300" dirty="0">
              <a:solidFill>
                <a:srgbClr val="CA5F2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19669" b="15324"/>
          <a:stretch>
            <a:fillRect/>
          </a:stretch>
        </p:blipFill>
        <p:spPr>
          <a:xfrm rot="5400000">
            <a:off x="-4275" y="4949267"/>
            <a:ext cx="1913008" cy="1904458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0224" r="17713"/>
          <a:stretch>
            <a:fillRect/>
          </a:stretch>
        </p:blipFill>
        <p:spPr>
          <a:xfrm>
            <a:off x="10530841" y="-7620"/>
            <a:ext cx="1661160" cy="1961808"/>
          </a:xfrm>
          <a:prstGeom prst="rect">
            <a:avLst/>
          </a:prstGeom>
        </p:spPr>
      </p:pic>
      <p:sp>
        <p:nvSpPr>
          <p:cNvPr id="5" name="矩形: 圆角 19"/>
          <p:cNvSpPr/>
          <p:nvPr/>
        </p:nvSpPr>
        <p:spPr>
          <a:xfrm>
            <a:off x="2567305" y="5161915"/>
            <a:ext cx="7145020" cy="39497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400" b="1" dirty="0"/>
              <a:t>队员：潘宇晴、张诗悦、来再提、陈康培、黄悦佳、王露洁、林子豪、詹镇壕、刘哲</a:t>
            </a:r>
            <a:r>
              <a:rPr lang="zh-CN" altLang="en-US" sz="1400" b="1" dirty="0"/>
              <a:t>睿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QQ截图20241101170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45" y="761365"/>
            <a:ext cx="2026920" cy="56832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483485" y="3249295"/>
            <a:ext cx="413385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曲线连接符 29"/>
          <p:cNvCxnSpPr>
            <a:stCxn id="26" idx="2"/>
            <a:endCxn id="4" idx="1"/>
          </p:cNvCxnSpPr>
          <p:nvPr/>
        </p:nvCxnSpPr>
        <p:spPr>
          <a:xfrm rot="5400000" flipV="1">
            <a:off x="2940050" y="3227705"/>
            <a:ext cx="363855" cy="862965"/>
          </a:xfrm>
          <a:prstGeom prst="curvedConnector2">
            <a:avLst/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菜肴详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1681480"/>
            <a:ext cx="2144800" cy="4320000"/>
          </a:xfrm>
          <a:prstGeom prst="rect">
            <a:avLst/>
          </a:prstGeom>
        </p:spPr>
      </p:pic>
      <p:sp>
        <p:nvSpPr>
          <p:cNvPr id="8" name="矩形: 圆角 12"/>
          <p:cNvSpPr/>
          <p:nvPr>
            <p:custDataLst>
              <p:tags r:id="rId3"/>
            </p:custDataLst>
          </p:nvPr>
        </p:nvSpPr>
        <p:spPr>
          <a:xfrm>
            <a:off x="3996055" y="1154430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食物</a:t>
            </a:r>
            <a:r>
              <a:rPr lang="zh-CN" altLang="en-US" dirty="0">
                <a:latin typeface="+mj-ea"/>
                <a:ea typeface="+mj-ea"/>
              </a:rPr>
              <a:t>详情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5" name="矩形: 圆角 12"/>
          <p:cNvSpPr/>
          <p:nvPr>
            <p:custDataLst>
              <p:tags r:id="rId4"/>
            </p:custDataLst>
          </p:nvPr>
        </p:nvSpPr>
        <p:spPr>
          <a:xfrm>
            <a:off x="6797675" y="1154430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食谱</a:t>
            </a:r>
            <a:r>
              <a:rPr lang="zh-CN" altLang="en-US" dirty="0">
                <a:latin typeface="+mj-ea"/>
                <a:ea typeface="+mj-ea"/>
              </a:rPr>
              <a:t>推荐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 descr="食物详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460" y="1681480"/>
            <a:ext cx="2144800" cy="432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83485" y="5212715"/>
            <a:ext cx="413385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曲线连接符 12"/>
          <p:cNvCxnSpPr>
            <a:stCxn id="12" idx="3"/>
            <a:endCxn id="5" idx="1"/>
          </p:cNvCxnSpPr>
          <p:nvPr/>
        </p:nvCxnSpPr>
        <p:spPr>
          <a:xfrm flipV="1">
            <a:off x="2896870" y="3841750"/>
            <a:ext cx="3458210" cy="1485265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852535" y="2254250"/>
            <a:ext cx="2252345" cy="84328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2400" dirty="0">
                <a:effectLst/>
                <a:latin typeface="+mn-ea"/>
              </a:rPr>
              <a:t>根据用户的身体参数进行</a:t>
            </a:r>
            <a:r>
              <a:rPr lang="en-US" altLang="zh-CN" sz="2400" dirty="0">
                <a:effectLst/>
                <a:latin typeface="+mn-ea"/>
              </a:rPr>
              <a:t>AI</a:t>
            </a:r>
            <a:r>
              <a:rPr lang="zh-CN" altLang="en-US" sz="2400" dirty="0">
                <a:effectLst/>
                <a:latin typeface="+mn-ea"/>
              </a:rPr>
              <a:t>智能推荐</a:t>
            </a:r>
            <a:endParaRPr lang="zh-CN" altLang="en-US" sz="2400" dirty="0">
              <a:effectLst/>
              <a:latin typeface="+mn-ea"/>
            </a:endParaRPr>
          </a:p>
        </p:txBody>
      </p:sp>
      <p:cxnSp>
        <p:nvCxnSpPr>
          <p:cNvPr id="15" name="曲线连接符 14"/>
          <p:cNvCxnSpPr>
            <a:stCxn id="25" idx="3"/>
            <a:endCxn id="14" idx="0"/>
          </p:cNvCxnSpPr>
          <p:nvPr/>
        </p:nvCxnSpPr>
        <p:spPr>
          <a:xfrm>
            <a:off x="8057515" y="1370965"/>
            <a:ext cx="1921510" cy="883285"/>
          </a:xfrm>
          <a:prstGeom prst="curvedConnector2">
            <a:avLst/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页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7170" y="1490345"/>
            <a:ext cx="2323533" cy="4680000"/>
          </a:xfrm>
          <a:prstGeom prst="rect">
            <a:avLst/>
          </a:prstGeom>
        </p:spPr>
      </p:pic>
      <p:pic>
        <p:nvPicPr>
          <p:cNvPr id="4" name="图片 3" descr="页面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" y="1490345"/>
            <a:ext cx="2323533" cy="4680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416050" y="5405120"/>
            <a:ext cx="1433830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曲线连接符 29"/>
          <p:cNvCxnSpPr>
            <a:endCxn id="12" idx="1"/>
          </p:cNvCxnSpPr>
          <p:nvPr/>
        </p:nvCxnSpPr>
        <p:spPr>
          <a:xfrm flipV="1">
            <a:off x="2132965" y="3830320"/>
            <a:ext cx="1894205" cy="1831975"/>
          </a:xfrm>
          <a:prstGeom prst="curvedConnector3">
            <a:avLst>
              <a:gd name="adj1" fmla="val 50017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: 圆角 12"/>
          <p:cNvSpPr/>
          <p:nvPr>
            <p:custDataLst>
              <p:tags r:id="rId3"/>
            </p:custDataLst>
          </p:nvPr>
        </p:nvSpPr>
        <p:spPr>
          <a:xfrm>
            <a:off x="128016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小助手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5" name="矩形: 圆角 12"/>
          <p:cNvSpPr/>
          <p:nvPr>
            <p:custDataLst>
              <p:tags r:id="rId4"/>
            </p:custDataLst>
          </p:nvPr>
        </p:nvSpPr>
        <p:spPr>
          <a:xfrm>
            <a:off x="455866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问题咨询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22110" y="2599690"/>
            <a:ext cx="4589145" cy="139192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2400" dirty="0">
                <a:effectLst/>
                <a:latin typeface="+mn-ea"/>
              </a:rPr>
              <a:t>调用</a:t>
            </a:r>
            <a:r>
              <a:rPr lang="en-US" altLang="zh-CN" sz="2400" dirty="0">
                <a:effectLst/>
                <a:latin typeface="+mn-ea"/>
              </a:rPr>
              <a:t>AI</a:t>
            </a:r>
            <a:r>
              <a:rPr lang="zh-CN" altLang="en-US" sz="2400" dirty="0">
                <a:effectLst/>
                <a:latin typeface="+mn-ea"/>
              </a:rPr>
              <a:t>接口，实现智能助手用户聊天的功能，可以进行食物的查询、饮食计划的制定等。</a:t>
            </a:r>
            <a:endParaRPr lang="zh-CN" altLang="en-US" sz="2400" dirty="0">
              <a:effectLst/>
              <a:latin typeface="+mn-ea"/>
            </a:endParaRPr>
          </a:p>
        </p:txBody>
      </p:sp>
      <p:pic>
        <p:nvPicPr>
          <p:cNvPr id="5" name="图片 4" descr="b88c5e0b311fb6e401f1ab757f91175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热量记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4685" y="1587500"/>
            <a:ext cx="2323235" cy="4680000"/>
          </a:xfrm>
          <a:prstGeom prst="rect">
            <a:avLst/>
          </a:prstGeom>
        </p:spPr>
      </p:pic>
      <p:pic>
        <p:nvPicPr>
          <p:cNvPr id="2" name="图片 1" descr="记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1587500"/>
            <a:ext cx="2323534" cy="4680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07085" y="2954655"/>
            <a:ext cx="1850390" cy="831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曲线连接符 29"/>
          <p:cNvCxnSpPr>
            <a:endCxn id="5" idx="1"/>
          </p:cNvCxnSpPr>
          <p:nvPr/>
        </p:nvCxnSpPr>
        <p:spPr>
          <a:xfrm flipV="1">
            <a:off x="4013200" y="3927475"/>
            <a:ext cx="2042160" cy="1958975"/>
          </a:xfrm>
          <a:prstGeom prst="curvedConnector3">
            <a:avLst>
              <a:gd name="adj1" fmla="val 50031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: 圆角 12"/>
          <p:cNvSpPr/>
          <p:nvPr>
            <p:custDataLst>
              <p:tags r:id="rId3"/>
            </p:custDataLst>
          </p:nvPr>
        </p:nvSpPr>
        <p:spPr>
          <a:xfrm>
            <a:off x="111887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5" name="图片 4" descr="页面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360" y="1587500"/>
            <a:ext cx="2322207" cy="468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93490" y="5714365"/>
            <a:ext cx="328295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曲线连接符 6"/>
          <p:cNvCxnSpPr>
            <a:stCxn id="26" idx="3"/>
            <a:endCxn id="3" idx="1"/>
          </p:cNvCxnSpPr>
          <p:nvPr/>
        </p:nvCxnSpPr>
        <p:spPr>
          <a:xfrm>
            <a:off x="2657475" y="3370580"/>
            <a:ext cx="537210" cy="556895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557770" y="2585085"/>
            <a:ext cx="499745" cy="286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957060" y="2585085"/>
            <a:ext cx="519430" cy="286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413500" y="3056255"/>
            <a:ext cx="347980" cy="216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页面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185" y="806450"/>
            <a:ext cx="1357932" cy="2736000"/>
          </a:xfrm>
          <a:prstGeom prst="rect">
            <a:avLst/>
          </a:prstGeom>
        </p:spPr>
      </p:pic>
      <p:pic>
        <p:nvPicPr>
          <p:cNvPr id="21" name="图片 20" descr="页面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550" y="3686810"/>
            <a:ext cx="1357987" cy="2736000"/>
          </a:xfrm>
          <a:prstGeom prst="rect">
            <a:avLst/>
          </a:prstGeom>
        </p:spPr>
      </p:pic>
      <p:cxnSp>
        <p:nvCxnSpPr>
          <p:cNvPr id="22" name="曲线连接符 21"/>
          <p:cNvCxnSpPr>
            <a:stCxn id="15" idx="2"/>
            <a:endCxn id="19" idx="1"/>
          </p:cNvCxnSpPr>
          <p:nvPr/>
        </p:nvCxnSpPr>
        <p:spPr>
          <a:xfrm rot="5400000" flipH="1" flipV="1">
            <a:off x="7683500" y="1708150"/>
            <a:ext cx="696595" cy="1629410"/>
          </a:xfrm>
          <a:prstGeom prst="curvedConnector4">
            <a:avLst>
              <a:gd name="adj1" fmla="val -130492"/>
              <a:gd name="adj2" fmla="val 5797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3" idx="2"/>
            <a:endCxn id="21" idx="1"/>
          </p:cNvCxnSpPr>
          <p:nvPr/>
        </p:nvCxnSpPr>
        <p:spPr>
          <a:xfrm rot="5400000" flipV="1">
            <a:off x="7235190" y="3444240"/>
            <a:ext cx="2183765" cy="1037590"/>
          </a:xfrm>
          <a:prstGeom prst="curvedConnector2">
            <a:avLst/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矩形: 圆角 12"/>
          <p:cNvSpPr/>
          <p:nvPr>
            <p:custDataLst>
              <p:tags r:id="rId7"/>
            </p:custDataLst>
          </p:nvPr>
        </p:nvSpPr>
        <p:spPr>
          <a:xfrm>
            <a:off x="372681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健康</a:t>
            </a:r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1" name="矩形: 圆角 12"/>
          <p:cNvSpPr/>
          <p:nvPr>
            <p:custDataLst>
              <p:tags r:id="rId8"/>
            </p:custDataLst>
          </p:nvPr>
        </p:nvSpPr>
        <p:spPr>
          <a:xfrm>
            <a:off x="658876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饮食</a:t>
            </a:r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 descr="b88c5e0b311fb6e401f1ab757f91175_副本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记录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7375" y="1587500"/>
            <a:ext cx="2323534" cy="4680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3"/>
            </p:custDataLst>
          </p:nvPr>
        </p:nvSpPr>
        <p:spPr>
          <a:xfrm>
            <a:off x="799465" y="3785870"/>
            <a:ext cx="903605" cy="598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4"/>
            </p:custDataLst>
          </p:nvPr>
        </p:nvSpPr>
        <p:spPr>
          <a:xfrm>
            <a:off x="111887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7" name="曲线连接符 6"/>
          <p:cNvCxnSpPr>
            <a:stCxn id="26" idx="3"/>
            <a:endCxn id="12" idx="1"/>
          </p:cNvCxnSpPr>
          <p:nvPr>
            <p:custDataLst>
              <p:tags r:id="rId5"/>
            </p:custDataLst>
          </p:nvPr>
        </p:nvCxnSpPr>
        <p:spPr>
          <a:xfrm flipV="1">
            <a:off x="1703070" y="3927475"/>
            <a:ext cx="1617345" cy="157480"/>
          </a:xfrm>
          <a:prstGeom prst="curvedConnector3">
            <a:avLst>
              <a:gd name="adj1" fmla="val 5002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 descr="页面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260" y="1587500"/>
            <a:ext cx="2323533" cy="4680000"/>
          </a:xfrm>
          <a:prstGeom prst="rect">
            <a:avLst/>
          </a:prstGeom>
        </p:spPr>
      </p:pic>
      <p:pic>
        <p:nvPicPr>
          <p:cNvPr id="12" name="图片 11" descr="体重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415" y="1587500"/>
            <a:ext cx="2323533" cy="4680000"/>
          </a:xfrm>
          <a:prstGeom prst="rect">
            <a:avLst/>
          </a:prstGeom>
        </p:spPr>
      </p:pic>
      <p:pic>
        <p:nvPicPr>
          <p:cNvPr id="14" name="图片 13" descr="页面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0105" y="1587500"/>
            <a:ext cx="2323533" cy="468000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9"/>
            </p:custDataLst>
          </p:nvPr>
        </p:nvSpPr>
        <p:spPr>
          <a:xfrm>
            <a:off x="1764665" y="5002530"/>
            <a:ext cx="903605" cy="577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10"/>
            </p:custDataLst>
          </p:nvPr>
        </p:nvSpPr>
        <p:spPr>
          <a:xfrm>
            <a:off x="1764665" y="4384040"/>
            <a:ext cx="903605" cy="5372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曲线连接符 32"/>
          <p:cNvCxnSpPr>
            <a:stCxn id="32" idx="3"/>
            <a:endCxn id="4" idx="1"/>
          </p:cNvCxnSpPr>
          <p:nvPr>
            <p:custDataLst>
              <p:tags r:id="rId11"/>
            </p:custDataLst>
          </p:nvPr>
        </p:nvCxnSpPr>
        <p:spPr>
          <a:xfrm flipV="1">
            <a:off x="2668270" y="3927475"/>
            <a:ext cx="3221990" cy="725170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曲线连接符 33"/>
          <p:cNvCxnSpPr>
            <a:stCxn id="25" idx="3"/>
            <a:endCxn id="14" idx="1"/>
          </p:cNvCxnSpPr>
          <p:nvPr>
            <p:custDataLst>
              <p:tags r:id="rId12"/>
            </p:custDataLst>
          </p:nvPr>
        </p:nvCxnSpPr>
        <p:spPr>
          <a:xfrm flipV="1">
            <a:off x="2668270" y="3927475"/>
            <a:ext cx="5791835" cy="1363980"/>
          </a:xfrm>
          <a:prstGeom prst="curvedConnector3">
            <a:avLst>
              <a:gd name="adj1" fmla="val 50005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矩形: 圆角 12"/>
          <p:cNvSpPr/>
          <p:nvPr>
            <p:custDataLst>
              <p:tags r:id="rId13"/>
            </p:custDataLst>
          </p:nvPr>
        </p:nvSpPr>
        <p:spPr>
          <a:xfrm>
            <a:off x="385191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体重记录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矩形: 圆角 12"/>
          <p:cNvSpPr/>
          <p:nvPr>
            <p:custDataLst>
              <p:tags r:id="rId14"/>
            </p:custDataLst>
          </p:nvPr>
        </p:nvSpPr>
        <p:spPr>
          <a:xfrm>
            <a:off x="642175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睡眠记录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7" name="矩形: 圆角 12"/>
          <p:cNvSpPr/>
          <p:nvPr>
            <p:custDataLst>
              <p:tags r:id="rId15"/>
            </p:custDataLst>
          </p:nvPr>
        </p:nvSpPr>
        <p:spPr>
          <a:xfrm>
            <a:off x="8991600" y="10191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经期记录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记录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7375" y="1587500"/>
            <a:ext cx="2323534" cy="4680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3"/>
            </p:custDataLst>
          </p:nvPr>
        </p:nvSpPr>
        <p:spPr>
          <a:xfrm>
            <a:off x="1764665" y="3755390"/>
            <a:ext cx="903605" cy="598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4"/>
            </p:custDataLst>
          </p:nvPr>
        </p:nvSpPr>
        <p:spPr>
          <a:xfrm>
            <a:off x="111887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矩形: 圆角 12"/>
          <p:cNvSpPr/>
          <p:nvPr>
            <p:custDataLst>
              <p:tags r:id="rId5"/>
            </p:custDataLst>
          </p:nvPr>
        </p:nvSpPr>
        <p:spPr>
          <a:xfrm>
            <a:off x="447675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喝水记录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矩形: 圆角 12"/>
          <p:cNvSpPr/>
          <p:nvPr>
            <p:custDataLst>
              <p:tags r:id="rId6"/>
            </p:custDataLst>
          </p:nvPr>
        </p:nvSpPr>
        <p:spPr>
          <a:xfrm>
            <a:off x="7554595" y="1057275"/>
            <a:ext cx="1838325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添加喝水</a:t>
            </a:r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图片 2" descr="喝水记录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4620" y="1587500"/>
            <a:ext cx="2323533" cy="4680000"/>
          </a:xfrm>
          <a:prstGeom prst="rect">
            <a:avLst/>
          </a:prstGeom>
        </p:spPr>
      </p:pic>
      <p:pic>
        <p:nvPicPr>
          <p:cNvPr id="6" name="图片 5" descr="QQ截图202411011815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1545" y="1586865"/>
            <a:ext cx="2383767" cy="468000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4644390" y="3364230"/>
            <a:ext cx="1015365" cy="391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曲线连接符 14"/>
          <p:cNvCxnSpPr>
            <a:stCxn id="26" idx="3"/>
            <a:endCxn id="13" idx="1"/>
          </p:cNvCxnSpPr>
          <p:nvPr>
            <p:custDataLst>
              <p:tags r:id="rId10"/>
            </p:custDataLst>
          </p:nvPr>
        </p:nvCxnSpPr>
        <p:spPr>
          <a:xfrm flipV="1">
            <a:off x="2668270" y="3559810"/>
            <a:ext cx="1976120" cy="494665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stCxn id="13" idx="3"/>
            <a:endCxn id="6" idx="1"/>
          </p:cNvCxnSpPr>
          <p:nvPr>
            <p:custDataLst>
              <p:tags r:id="rId11"/>
            </p:custDataLst>
          </p:nvPr>
        </p:nvCxnSpPr>
        <p:spPr>
          <a:xfrm>
            <a:off x="5659755" y="3559810"/>
            <a:ext cx="1621790" cy="367030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 descr="b88c5e0b311fb6e401f1ab757f91175_副本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围度记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4620" y="1587500"/>
            <a:ext cx="2323533" cy="4680000"/>
          </a:xfrm>
          <a:prstGeom prst="rect">
            <a:avLst/>
          </a:prstGeom>
        </p:spPr>
      </p:pic>
      <p:pic>
        <p:nvPicPr>
          <p:cNvPr id="2" name="图片 1" descr="记录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7375" y="1587500"/>
            <a:ext cx="2323534" cy="4680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4121785" y="2353310"/>
            <a:ext cx="649605" cy="628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5"/>
            </p:custDataLst>
          </p:nvPr>
        </p:nvSpPr>
        <p:spPr>
          <a:xfrm>
            <a:off x="111887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矩形: 圆角 12"/>
          <p:cNvSpPr/>
          <p:nvPr>
            <p:custDataLst>
              <p:tags r:id="rId6"/>
            </p:custDataLst>
          </p:nvPr>
        </p:nvSpPr>
        <p:spPr>
          <a:xfrm>
            <a:off x="447675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喝水记录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矩形: 圆角 12"/>
          <p:cNvSpPr/>
          <p:nvPr>
            <p:custDataLst>
              <p:tags r:id="rId7"/>
            </p:custDataLst>
          </p:nvPr>
        </p:nvSpPr>
        <p:spPr>
          <a:xfrm>
            <a:off x="7554595" y="1057275"/>
            <a:ext cx="1838325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修改</a:t>
            </a:r>
            <a:r>
              <a:rPr lang="zh-CN" altLang="en-US" dirty="0">
                <a:latin typeface="+mj-ea"/>
                <a:ea typeface="+mj-ea"/>
              </a:rPr>
              <a:t>围度</a:t>
            </a:r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15" name="曲线连接符 14"/>
          <p:cNvCxnSpPr>
            <a:stCxn id="26" idx="3"/>
            <a:endCxn id="5" idx="1"/>
          </p:cNvCxnSpPr>
          <p:nvPr>
            <p:custDataLst>
              <p:tags r:id="rId8"/>
            </p:custDataLst>
          </p:nvPr>
        </p:nvCxnSpPr>
        <p:spPr>
          <a:xfrm>
            <a:off x="4771390" y="2667635"/>
            <a:ext cx="2589530" cy="1259840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页面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0920" y="1587500"/>
            <a:ext cx="2323533" cy="4680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829945" y="4399280"/>
            <a:ext cx="903605" cy="598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曲线连接符 11"/>
          <p:cNvCxnSpPr>
            <a:stCxn id="7" idx="3"/>
            <a:endCxn id="4" idx="1"/>
          </p:cNvCxnSpPr>
          <p:nvPr>
            <p:custDataLst>
              <p:tags r:id="rId11"/>
            </p:custDataLst>
          </p:nvPr>
        </p:nvCxnSpPr>
        <p:spPr>
          <a:xfrm flipV="1">
            <a:off x="1733550" y="3927475"/>
            <a:ext cx="2211070" cy="770890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4121785" y="4605655"/>
            <a:ext cx="353695" cy="191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4121785" y="4333240"/>
            <a:ext cx="354330" cy="2120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记录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7375" y="1587500"/>
            <a:ext cx="2323534" cy="4680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3"/>
            </p:custDataLst>
          </p:nvPr>
        </p:nvSpPr>
        <p:spPr>
          <a:xfrm>
            <a:off x="111887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矩形: 圆角 12"/>
          <p:cNvSpPr/>
          <p:nvPr>
            <p:custDataLst>
              <p:tags r:id="rId4"/>
            </p:custDataLst>
          </p:nvPr>
        </p:nvSpPr>
        <p:spPr>
          <a:xfrm>
            <a:off x="447675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运动</a:t>
            </a:r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矩形: 圆角 12"/>
          <p:cNvSpPr/>
          <p:nvPr>
            <p:custDataLst>
              <p:tags r:id="rId5"/>
            </p:custDataLst>
          </p:nvPr>
        </p:nvSpPr>
        <p:spPr>
          <a:xfrm>
            <a:off x="7554595" y="1057275"/>
            <a:ext cx="1838325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添加运动</a:t>
            </a:r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861060" y="4989830"/>
            <a:ext cx="903605" cy="598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曲线连接符 11"/>
          <p:cNvCxnSpPr>
            <a:stCxn id="7" idx="3"/>
            <a:endCxn id="3" idx="1"/>
          </p:cNvCxnSpPr>
          <p:nvPr>
            <p:custDataLst>
              <p:tags r:id="rId7"/>
            </p:custDataLst>
          </p:nvPr>
        </p:nvCxnSpPr>
        <p:spPr>
          <a:xfrm flipV="1">
            <a:off x="1764665" y="3927475"/>
            <a:ext cx="2180590" cy="1361440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 descr="页面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5255" y="1587500"/>
            <a:ext cx="2323533" cy="4680000"/>
          </a:xfrm>
          <a:prstGeom prst="rect">
            <a:avLst/>
          </a:prstGeom>
        </p:spPr>
      </p:pic>
      <p:pic>
        <p:nvPicPr>
          <p:cNvPr id="6" name="图片 5" descr="页面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3135" y="1587500"/>
            <a:ext cx="2323533" cy="468000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4476115" y="2931795"/>
            <a:ext cx="748665" cy="213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曲线连接符 20"/>
          <p:cNvCxnSpPr>
            <a:stCxn id="16" idx="3"/>
            <a:endCxn id="6" idx="1"/>
          </p:cNvCxnSpPr>
          <p:nvPr>
            <p:custDataLst>
              <p:tags r:id="rId11"/>
            </p:custDataLst>
          </p:nvPr>
        </p:nvCxnSpPr>
        <p:spPr>
          <a:xfrm>
            <a:off x="5224780" y="3038475"/>
            <a:ext cx="2078355" cy="889000"/>
          </a:xfrm>
          <a:prstGeom prst="curvedConnector3">
            <a:avLst>
              <a:gd name="adj1" fmla="val 50015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 descr="b88c5e0b311fb6e401f1ab757f91175_副本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我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90" y="1587500"/>
            <a:ext cx="2323533" cy="4680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2"/>
            </p:custDataLst>
          </p:nvPr>
        </p:nvSpPr>
        <p:spPr>
          <a:xfrm>
            <a:off x="111887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矩形: 圆角 12"/>
          <p:cNvSpPr/>
          <p:nvPr>
            <p:custDataLst>
              <p:tags r:id="rId3"/>
            </p:custDataLst>
          </p:nvPr>
        </p:nvSpPr>
        <p:spPr>
          <a:xfrm>
            <a:off x="453326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个人</a:t>
            </a:r>
            <a:r>
              <a:rPr lang="zh-CN" altLang="en-US" dirty="0">
                <a:latin typeface="+mj-ea"/>
                <a:ea typeface="+mj-ea"/>
              </a:rPr>
              <a:t>资料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矩形: 圆角 12"/>
          <p:cNvSpPr/>
          <p:nvPr>
            <p:custDataLst>
              <p:tags r:id="rId4"/>
            </p:custDataLst>
          </p:nvPr>
        </p:nvSpPr>
        <p:spPr>
          <a:xfrm>
            <a:off x="7900035" y="1057275"/>
            <a:ext cx="1256665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基本</a:t>
            </a:r>
            <a:r>
              <a:rPr lang="zh-CN" altLang="en-US" dirty="0">
                <a:latin typeface="+mj-ea"/>
                <a:ea typeface="+mj-ea"/>
              </a:rPr>
              <a:t>信息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861060" y="2185035"/>
            <a:ext cx="1736090" cy="6394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曲线连接符 11"/>
          <p:cNvCxnSpPr>
            <a:stCxn id="7" idx="3"/>
            <a:endCxn id="5" idx="1"/>
          </p:cNvCxnSpPr>
          <p:nvPr>
            <p:custDataLst>
              <p:tags r:id="rId6"/>
            </p:custDataLst>
          </p:nvPr>
        </p:nvCxnSpPr>
        <p:spPr>
          <a:xfrm>
            <a:off x="2597150" y="2505075"/>
            <a:ext cx="1404620" cy="1422400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完善个人信息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770" y="1587500"/>
            <a:ext cx="2323533" cy="4680000"/>
          </a:xfrm>
          <a:prstGeom prst="rect">
            <a:avLst/>
          </a:prstGeom>
        </p:spPr>
      </p:pic>
      <p:pic>
        <p:nvPicPr>
          <p:cNvPr id="13" name="图片 12" descr="基本信息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250" y="1587500"/>
            <a:ext cx="2323533" cy="4680000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804545" y="3108960"/>
            <a:ext cx="541655" cy="477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曲线连接符 14"/>
          <p:cNvCxnSpPr>
            <a:stCxn id="14" idx="3"/>
            <a:endCxn id="13" idx="1"/>
          </p:cNvCxnSpPr>
          <p:nvPr>
            <p:custDataLst>
              <p:tags r:id="rId10"/>
            </p:custDataLst>
          </p:nvPr>
        </p:nvCxnSpPr>
        <p:spPr>
          <a:xfrm>
            <a:off x="1346200" y="3347720"/>
            <a:ext cx="6115050" cy="579755"/>
          </a:xfrm>
          <a:prstGeom prst="curvedConnector3">
            <a:avLst>
              <a:gd name="adj1" fmla="val 86718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我的食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32455" y="1587500"/>
            <a:ext cx="2323533" cy="4680000"/>
          </a:xfrm>
          <a:prstGeom prst="rect">
            <a:avLst/>
          </a:prstGeom>
        </p:spPr>
      </p:pic>
      <p:pic>
        <p:nvPicPr>
          <p:cNvPr id="4" name="图片 3" descr="我的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2290" y="1587500"/>
            <a:ext cx="2323533" cy="4680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5"/>
            </p:custDataLst>
          </p:nvPr>
        </p:nvSpPr>
        <p:spPr>
          <a:xfrm>
            <a:off x="111887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矩形: 圆角 12"/>
          <p:cNvSpPr/>
          <p:nvPr>
            <p:custDataLst>
              <p:tags r:id="rId6"/>
            </p:custDataLst>
          </p:nvPr>
        </p:nvSpPr>
        <p:spPr>
          <a:xfrm>
            <a:off x="366458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我的</a:t>
            </a:r>
            <a:r>
              <a:rPr lang="zh-CN" altLang="en-US" dirty="0">
                <a:latin typeface="+mj-ea"/>
                <a:ea typeface="+mj-ea"/>
              </a:rPr>
              <a:t>食物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矩形: 圆角 12"/>
          <p:cNvSpPr/>
          <p:nvPr>
            <p:custDataLst>
              <p:tags r:id="rId7"/>
            </p:custDataLst>
          </p:nvPr>
        </p:nvSpPr>
        <p:spPr>
          <a:xfrm>
            <a:off x="6264275" y="1057275"/>
            <a:ext cx="1256665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我的</a:t>
            </a:r>
            <a:r>
              <a:rPr lang="zh-CN" altLang="en-US" dirty="0">
                <a:latin typeface="+mj-ea"/>
                <a:ea typeface="+mj-ea"/>
              </a:rPr>
              <a:t>收藏</a:t>
            </a:r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12" name="曲线连接符 11"/>
          <p:cNvCxnSpPr>
            <a:stCxn id="19" idx="3"/>
            <a:endCxn id="6" idx="1"/>
          </p:cNvCxnSpPr>
          <p:nvPr>
            <p:custDataLst>
              <p:tags r:id="rId8"/>
            </p:custDataLst>
          </p:nvPr>
        </p:nvCxnSpPr>
        <p:spPr>
          <a:xfrm>
            <a:off x="5147945" y="2397760"/>
            <a:ext cx="574675" cy="1529715"/>
          </a:xfrm>
          <a:prstGeom prst="curvedConnector3">
            <a:avLst>
              <a:gd name="adj1" fmla="val 50055"/>
            </a:avLst>
          </a:prstGeom>
          <a:ln w="25400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1458595" y="3108960"/>
            <a:ext cx="541655" cy="477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页面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12785" y="1587500"/>
            <a:ext cx="2323533" cy="4680000"/>
          </a:xfrm>
          <a:prstGeom prst="rect">
            <a:avLst/>
          </a:prstGeom>
        </p:spPr>
      </p:pic>
      <p:pic>
        <p:nvPicPr>
          <p:cNvPr id="6" name="图片 5" descr="我的收藏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722620" y="1587500"/>
            <a:ext cx="2323533" cy="4680000"/>
          </a:xfrm>
          <a:prstGeom prst="rect">
            <a:avLst/>
          </a:prstGeom>
        </p:spPr>
      </p:pic>
      <p:sp>
        <p:nvSpPr>
          <p:cNvPr id="16" name="矩形: 圆角 12"/>
          <p:cNvSpPr/>
          <p:nvPr>
            <p:custDataLst>
              <p:tags r:id="rId14"/>
            </p:custDataLst>
          </p:nvPr>
        </p:nvSpPr>
        <p:spPr>
          <a:xfrm>
            <a:off x="8846185" y="1057275"/>
            <a:ext cx="1256665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上传</a:t>
            </a:r>
            <a:r>
              <a:rPr lang="zh-CN" altLang="en-US" dirty="0">
                <a:latin typeface="+mj-ea"/>
                <a:ea typeface="+mj-ea"/>
              </a:rPr>
              <a:t>食物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>
            <p:custDataLst>
              <p:tags r:id="rId15"/>
            </p:custDataLst>
          </p:nvPr>
        </p:nvSpPr>
        <p:spPr>
          <a:xfrm>
            <a:off x="3342640" y="2178685"/>
            <a:ext cx="1805305" cy="438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曲线连接符 20"/>
          <p:cNvCxnSpPr>
            <a:stCxn id="14" idx="3"/>
          </p:cNvCxnSpPr>
          <p:nvPr>
            <p:custDataLst>
              <p:tags r:id="rId16"/>
            </p:custDataLst>
          </p:nvPr>
        </p:nvCxnSpPr>
        <p:spPr>
          <a:xfrm>
            <a:off x="2000250" y="3347720"/>
            <a:ext cx="1259205" cy="706755"/>
          </a:xfrm>
          <a:prstGeom prst="curvedConnector3">
            <a:avLst>
              <a:gd name="adj1" fmla="val 50025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3330575" y="2670810"/>
            <a:ext cx="1805305" cy="438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曲线连接符 22"/>
          <p:cNvCxnSpPr>
            <a:stCxn id="22" idx="2"/>
            <a:endCxn id="3" idx="1"/>
          </p:cNvCxnSpPr>
          <p:nvPr>
            <p:custDataLst>
              <p:tags r:id="rId18"/>
            </p:custDataLst>
          </p:nvPr>
        </p:nvCxnSpPr>
        <p:spPr>
          <a:xfrm rot="5400000" flipV="1">
            <a:off x="5864225" y="1478280"/>
            <a:ext cx="818515" cy="4079240"/>
          </a:xfrm>
          <a:prstGeom prst="curvedConnector2">
            <a:avLst/>
          </a:prstGeom>
          <a:ln w="25400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b88c5e0b311fb6e401f1ab757f91175_副本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我的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2290" y="1587500"/>
            <a:ext cx="2323533" cy="4680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3"/>
            </p:custDataLst>
          </p:nvPr>
        </p:nvSpPr>
        <p:spPr>
          <a:xfrm>
            <a:off x="111887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矩形: 圆角 12"/>
          <p:cNvSpPr/>
          <p:nvPr>
            <p:custDataLst>
              <p:tags r:id="rId4"/>
            </p:custDataLst>
          </p:nvPr>
        </p:nvSpPr>
        <p:spPr>
          <a:xfrm>
            <a:off x="366458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健康</a:t>
            </a:r>
            <a:r>
              <a:rPr lang="zh-CN" altLang="en-US" dirty="0">
                <a:latin typeface="+mj-ea"/>
                <a:ea typeface="+mj-ea"/>
              </a:rPr>
              <a:t>计划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矩形: 圆角 12"/>
          <p:cNvSpPr/>
          <p:nvPr>
            <p:custDataLst>
              <p:tags r:id="rId5"/>
            </p:custDataLst>
          </p:nvPr>
        </p:nvSpPr>
        <p:spPr>
          <a:xfrm>
            <a:off x="6264275" y="1057275"/>
            <a:ext cx="1256665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上周</a:t>
            </a:r>
            <a:r>
              <a:rPr lang="zh-CN" altLang="en-US" dirty="0">
                <a:latin typeface="+mj-ea"/>
                <a:ea typeface="+mj-ea"/>
              </a:rPr>
              <a:t>小结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890270" y="4043680"/>
            <a:ext cx="1597660" cy="1936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: 圆角 12"/>
          <p:cNvSpPr/>
          <p:nvPr>
            <p:custDataLst>
              <p:tags r:id="rId7"/>
            </p:custDataLst>
          </p:nvPr>
        </p:nvSpPr>
        <p:spPr>
          <a:xfrm>
            <a:off x="8846185" y="1057275"/>
            <a:ext cx="1256665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本周</a:t>
            </a:r>
            <a:r>
              <a:rPr lang="zh-CN" altLang="en-US" dirty="0">
                <a:latin typeface="+mj-ea"/>
                <a:ea typeface="+mj-ea"/>
              </a:rPr>
              <a:t>食谱</a:t>
            </a:r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21" name="曲线连接符 20"/>
          <p:cNvCxnSpPr>
            <a:stCxn id="14" idx="3"/>
            <a:endCxn id="5" idx="1"/>
          </p:cNvCxnSpPr>
          <p:nvPr>
            <p:custDataLst>
              <p:tags r:id="rId8"/>
            </p:custDataLst>
          </p:nvPr>
        </p:nvCxnSpPr>
        <p:spPr>
          <a:xfrm flipV="1">
            <a:off x="2487930" y="3927475"/>
            <a:ext cx="692785" cy="213360"/>
          </a:xfrm>
          <a:prstGeom prst="curvedConnector3">
            <a:avLst>
              <a:gd name="adj1" fmla="val 50046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健康计划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0715" y="1587500"/>
            <a:ext cx="2323533" cy="4680000"/>
          </a:xfrm>
          <a:prstGeom prst="rect">
            <a:avLst/>
          </a:prstGeom>
        </p:spPr>
      </p:pic>
      <p:pic>
        <p:nvPicPr>
          <p:cNvPr id="7" name="图片 6" descr="页面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9140" y="1587500"/>
            <a:ext cx="2323533" cy="4680000"/>
          </a:xfrm>
          <a:prstGeom prst="rect">
            <a:avLst/>
          </a:prstGeom>
        </p:spPr>
      </p:pic>
      <p:pic>
        <p:nvPicPr>
          <p:cNvPr id="13" name="图片 12" descr="食谱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3280" y="1587500"/>
            <a:ext cx="2323533" cy="4680000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890270" y="4323080"/>
            <a:ext cx="1597660" cy="172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890270" y="4582160"/>
            <a:ext cx="1597660" cy="213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曲线连接符 24"/>
          <p:cNvCxnSpPr>
            <a:stCxn id="15" idx="3"/>
            <a:endCxn id="7" idx="1"/>
          </p:cNvCxnSpPr>
          <p:nvPr>
            <p:custDataLst>
              <p:tags r:id="rId14"/>
            </p:custDataLst>
          </p:nvPr>
        </p:nvCxnSpPr>
        <p:spPr>
          <a:xfrm flipV="1">
            <a:off x="2487930" y="3927475"/>
            <a:ext cx="3331210" cy="481965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24" idx="3"/>
            <a:endCxn id="13" idx="1"/>
          </p:cNvCxnSpPr>
          <p:nvPr>
            <p:custDataLst>
              <p:tags r:id="rId15"/>
            </p:custDataLst>
          </p:nvPr>
        </p:nvCxnSpPr>
        <p:spPr>
          <a:xfrm flipV="1">
            <a:off x="2487930" y="3927475"/>
            <a:ext cx="5975350" cy="761365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 rot="8640000">
            <a:off x="2496960" y="3905558"/>
            <a:ext cx="3168733" cy="13944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 rot="19468953">
            <a:off x="442140" y="1407477"/>
            <a:ext cx="5096361" cy="22426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60208" y="1183750"/>
            <a:ext cx="7011099" cy="992579"/>
          </a:xfrm>
          <a:prstGeom prst="rect">
            <a:avLst/>
          </a:prstGeom>
          <a:effectLst/>
        </p:spPr>
        <p:txBody>
          <a:bodyPr wrap="square" lIns="68580" tIns="34290" rIns="68580" bIns="34290">
            <a:spAutoFit/>
          </a:bodyPr>
          <a:lstStyle/>
          <a:p>
            <a:pPr algn="just">
              <a:defRPr/>
            </a:pPr>
            <a:r>
              <a:rPr lang="zh-CN" altLang="en-US" sz="6000" kern="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</a:rPr>
              <a:t>目录</a:t>
            </a:r>
            <a:r>
              <a:rPr lang="en-US" altLang="zh-CN" sz="3200" kern="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</a:rPr>
              <a:t>CATALOGUE</a:t>
            </a:r>
            <a:endParaRPr lang="zh-CN" altLang="en-US" sz="6000" kern="60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6230032" y="2187313"/>
            <a:ext cx="3978905" cy="229647"/>
          </a:xfrm>
          <a:custGeom>
            <a:avLst/>
            <a:gdLst>
              <a:gd name="connsiteX0" fmla="*/ 0 w 4381500"/>
              <a:gd name="connsiteY0" fmla="*/ 0 h 0"/>
              <a:gd name="connsiteX1" fmla="*/ 4381500 w 43815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1500">
                <a:moveTo>
                  <a:pt x="0" y="0"/>
                </a:moveTo>
                <a:lnTo>
                  <a:pt x="4381500" y="0"/>
                </a:ln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43" name="组合 42"/>
          <p:cNvGrpSpPr/>
          <p:nvPr/>
        </p:nvGrpSpPr>
        <p:grpSpPr>
          <a:xfrm>
            <a:off x="6060377" y="2416960"/>
            <a:ext cx="4616450" cy="3241040"/>
            <a:chOff x="6114411" y="1602570"/>
            <a:chExt cx="4616450" cy="3241040"/>
          </a:xfrm>
        </p:grpSpPr>
        <p:sp>
          <p:nvSpPr>
            <p:cNvPr id="19" name="文本框 18"/>
            <p:cNvSpPr txBox="1"/>
            <p:nvPr/>
          </p:nvSpPr>
          <p:spPr>
            <a:xfrm>
              <a:off x="7106916" y="1602570"/>
              <a:ext cx="3623945" cy="3241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60000"/>
                </a:lnSpc>
              </a:pPr>
              <a:r>
                <a:rPr lang="zh-CN" altLang="en-US" sz="3200" dirty="0">
                  <a:solidFill>
                    <a:srgbClr val="595959"/>
                  </a:solidFill>
                  <a:latin typeface="+mj-ea"/>
                  <a:ea typeface="+mj-ea"/>
                </a:rPr>
                <a:t>前台</a:t>
              </a:r>
              <a:r>
                <a:rPr lang="zh-CN" altLang="en-US" sz="3200" dirty="0">
                  <a:solidFill>
                    <a:srgbClr val="595959"/>
                  </a:solidFill>
                  <a:latin typeface="+mj-ea"/>
                  <a:ea typeface="+mj-ea"/>
                </a:rPr>
                <a:t>应用原型</a:t>
              </a:r>
              <a:r>
                <a:rPr lang="zh-CN" altLang="en-US" sz="3200" dirty="0">
                  <a:solidFill>
                    <a:srgbClr val="595959"/>
                  </a:solidFill>
                  <a:latin typeface="+mj-ea"/>
                  <a:ea typeface="+mj-ea"/>
                </a:rPr>
                <a:t>设计</a:t>
              </a:r>
              <a:endParaRPr lang="zh-CN" altLang="en-US" sz="3200" dirty="0">
                <a:solidFill>
                  <a:srgbClr val="595959"/>
                </a:solidFill>
                <a:latin typeface="+mj-ea"/>
                <a:ea typeface="+mj-ea"/>
              </a:endParaRPr>
            </a:p>
            <a:p>
              <a:pPr algn="l">
                <a:lnSpc>
                  <a:spcPct val="160000"/>
                </a:lnSpc>
              </a:pPr>
              <a:r>
                <a:rPr lang="zh-CN" altLang="en-US" sz="3200" dirty="0">
                  <a:solidFill>
                    <a:srgbClr val="595959"/>
                  </a:solidFill>
                  <a:latin typeface="+mj-ea"/>
                  <a:ea typeface="+mj-ea"/>
                </a:rPr>
                <a:t>后台管理原型设计</a:t>
              </a:r>
              <a:endParaRPr lang="en-US" altLang="zh-CN" sz="3200" dirty="0">
                <a:solidFill>
                  <a:srgbClr val="595959"/>
                </a:solidFill>
                <a:latin typeface="+mj-ea"/>
                <a:ea typeface="+mj-ea"/>
              </a:endParaRPr>
            </a:p>
            <a:p>
              <a:pPr algn="l">
                <a:lnSpc>
                  <a:spcPct val="160000"/>
                </a:lnSpc>
              </a:pPr>
              <a:r>
                <a:rPr lang="zh-CN" altLang="en-US" sz="3200" dirty="0">
                  <a:solidFill>
                    <a:srgbClr val="595959"/>
                  </a:solidFill>
                  <a:latin typeface="+mj-ea"/>
                  <a:ea typeface="+mj-ea"/>
                </a:rPr>
                <a:t>数据库</a:t>
              </a:r>
              <a:r>
                <a:rPr lang="zh-CN" altLang="en-US" sz="3200" dirty="0">
                  <a:solidFill>
                    <a:srgbClr val="595959"/>
                  </a:solidFill>
                  <a:latin typeface="+mj-ea"/>
                  <a:ea typeface="+mj-ea"/>
                </a:rPr>
                <a:t>设计</a:t>
              </a:r>
              <a:endParaRPr lang="zh-CN" altLang="en-US" sz="3200" dirty="0">
                <a:solidFill>
                  <a:srgbClr val="595959"/>
                </a:solidFill>
                <a:latin typeface="+mj-ea"/>
                <a:ea typeface="+mj-ea"/>
              </a:endParaRPr>
            </a:p>
            <a:p>
              <a:pPr algn="l">
                <a:lnSpc>
                  <a:spcPct val="160000"/>
                </a:lnSpc>
              </a:pPr>
              <a:r>
                <a:rPr lang="zh-CN" altLang="en-US" sz="3200" dirty="0">
                  <a:solidFill>
                    <a:srgbClr val="595959"/>
                  </a:solidFill>
                  <a:latin typeface="+mj-ea"/>
                  <a:ea typeface="+mj-ea"/>
                </a:rPr>
                <a:t>系统</a:t>
              </a:r>
              <a:r>
                <a:rPr lang="zh-CN" altLang="en-US" sz="3200" dirty="0">
                  <a:solidFill>
                    <a:srgbClr val="595959"/>
                  </a:solidFill>
                  <a:latin typeface="+mj-ea"/>
                  <a:ea typeface="+mj-ea"/>
                </a:rPr>
                <a:t>设计</a:t>
              </a:r>
              <a:endParaRPr lang="zh-CN" altLang="en-US" sz="3200" dirty="0">
                <a:solidFill>
                  <a:srgbClr val="595959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114411" y="1602570"/>
              <a:ext cx="959325" cy="3225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40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01</a:t>
              </a:r>
              <a:endParaRPr lang="en-US" altLang="zh-CN" sz="40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40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02</a:t>
              </a:r>
              <a:endParaRPr lang="zh-CN" altLang="en-US" sz="40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40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03</a:t>
              </a:r>
              <a:endParaRPr lang="zh-CN" altLang="en-US" sz="40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40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04</a:t>
              </a:r>
              <a:endParaRPr lang="zh-CN" altLang="en-US" sz="40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图形 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17375" y="1361289"/>
            <a:ext cx="3784283" cy="3784283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 rot="19468953" flipV="1">
            <a:off x="224534" y="1562389"/>
            <a:ext cx="2957336" cy="1184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 rot="19468953" flipV="1">
            <a:off x="2995989" y="5661498"/>
            <a:ext cx="1955289" cy="156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accent3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我的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2290" y="1587500"/>
            <a:ext cx="2323533" cy="4680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3"/>
            </p:custDataLst>
          </p:nvPr>
        </p:nvSpPr>
        <p:spPr>
          <a:xfrm>
            <a:off x="111887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记录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矩形: 圆角 12"/>
          <p:cNvSpPr/>
          <p:nvPr>
            <p:custDataLst>
              <p:tags r:id="rId4"/>
            </p:custDataLst>
          </p:nvPr>
        </p:nvSpPr>
        <p:spPr>
          <a:xfrm>
            <a:off x="366458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体检</a:t>
            </a:r>
            <a:r>
              <a:rPr lang="zh-CN" altLang="en-US" dirty="0">
                <a:latin typeface="+mj-ea"/>
                <a:ea typeface="+mj-ea"/>
              </a:rPr>
              <a:t>档案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6" name="矩形: 圆角 12"/>
          <p:cNvSpPr/>
          <p:nvPr>
            <p:custDataLst>
              <p:tags r:id="rId5"/>
            </p:custDataLst>
          </p:nvPr>
        </p:nvSpPr>
        <p:spPr>
          <a:xfrm>
            <a:off x="6090920" y="1057275"/>
            <a:ext cx="158877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帮助与</a:t>
            </a:r>
            <a:r>
              <a:rPr lang="zh-CN" altLang="en-US" dirty="0">
                <a:latin typeface="+mj-ea"/>
                <a:ea typeface="+mj-ea"/>
              </a:rPr>
              <a:t>反馈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矩形: 圆角 12"/>
          <p:cNvSpPr/>
          <p:nvPr>
            <p:custDataLst>
              <p:tags r:id="rId6"/>
            </p:custDataLst>
          </p:nvPr>
        </p:nvSpPr>
        <p:spPr>
          <a:xfrm>
            <a:off x="8846185" y="1057275"/>
            <a:ext cx="1256665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设置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890270" y="4881880"/>
            <a:ext cx="1597660" cy="172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890270" y="5140960"/>
            <a:ext cx="1597660" cy="213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" name="曲线连接符 1"/>
          <p:cNvCxnSpPr/>
          <p:nvPr>
            <p:custDataLst>
              <p:tags r:id="rId9"/>
            </p:custDataLst>
          </p:nvPr>
        </p:nvCxnSpPr>
        <p:spPr>
          <a:xfrm flipV="1">
            <a:off x="2487930" y="3927475"/>
            <a:ext cx="648970" cy="1040765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 descr="页面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6120" y="1587500"/>
            <a:ext cx="2323533" cy="4680000"/>
          </a:xfrm>
          <a:prstGeom prst="rect">
            <a:avLst/>
          </a:prstGeom>
        </p:spPr>
      </p:pic>
      <p:pic>
        <p:nvPicPr>
          <p:cNvPr id="6" name="图片 5" descr="基本信息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6900" y="1587500"/>
            <a:ext cx="2323533" cy="4680000"/>
          </a:xfrm>
          <a:prstGeom prst="rect">
            <a:avLst/>
          </a:prstGeom>
        </p:spPr>
      </p:pic>
      <p:pic>
        <p:nvPicPr>
          <p:cNvPr id="12" name="图片 11" descr="页面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1510" y="1587500"/>
            <a:ext cx="2323533" cy="4680000"/>
          </a:xfrm>
          <a:prstGeom prst="rect">
            <a:avLst/>
          </a:prstGeom>
        </p:spPr>
      </p:pic>
      <p:cxnSp>
        <p:nvCxnSpPr>
          <p:cNvPr id="19" name="曲线连接符 18"/>
          <p:cNvCxnSpPr>
            <a:stCxn id="24" idx="3"/>
            <a:endCxn id="12" idx="1"/>
          </p:cNvCxnSpPr>
          <p:nvPr>
            <p:custDataLst>
              <p:tags r:id="rId13"/>
            </p:custDataLst>
          </p:nvPr>
        </p:nvCxnSpPr>
        <p:spPr>
          <a:xfrm flipV="1">
            <a:off x="2487930" y="3927475"/>
            <a:ext cx="3243580" cy="1320165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2230120" y="1872615"/>
            <a:ext cx="257810" cy="172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曲线连接符 22"/>
          <p:cNvCxnSpPr>
            <a:stCxn id="22" idx="3"/>
            <a:endCxn id="3" idx="1"/>
          </p:cNvCxnSpPr>
          <p:nvPr>
            <p:custDataLst>
              <p:tags r:id="rId15"/>
            </p:custDataLst>
          </p:nvPr>
        </p:nvCxnSpPr>
        <p:spPr>
          <a:xfrm>
            <a:off x="2487930" y="1958975"/>
            <a:ext cx="5838190" cy="1968500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b88c5e0b311fb6e401f1ab757f91175_副本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2589266" y="3765720"/>
            <a:ext cx="7013468" cy="3096927"/>
          </a:xfrm>
          <a:custGeom>
            <a:avLst/>
            <a:gdLst>
              <a:gd name="connsiteX0" fmla="*/ 3869777 w 7739555"/>
              <a:gd name="connsiteY0" fmla="*/ 0 h 3417544"/>
              <a:gd name="connsiteX1" fmla="*/ 7693612 w 7739555"/>
              <a:gd name="connsiteY1" fmla="*/ 3116516 h 3417544"/>
              <a:gd name="connsiteX2" fmla="*/ 7739555 w 7739555"/>
              <a:gd name="connsiteY2" fmla="*/ 3417544 h 3417544"/>
              <a:gd name="connsiteX3" fmla="*/ 0 w 7739555"/>
              <a:gd name="connsiteY3" fmla="*/ 3417544 h 3417544"/>
              <a:gd name="connsiteX4" fmla="*/ 45942 w 7739555"/>
              <a:gd name="connsiteY4" fmla="*/ 3116516 h 3417544"/>
              <a:gd name="connsiteX5" fmla="*/ 3869777 w 7739555"/>
              <a:gd name="connsiteY5" fmla="*/ 0 h 341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9555" h="3417544">
                <a:moveTo>
                  <a:pt x="3869777" y="0"/>
                </a:moveTo>
                <a:cubicBezTo>
                  <a:pt x="5755963" y="0"/>
                  <a:pt x="7329660" y="1337924"/>
                  <a:pt x="7693612" y="3116516"/>
                </a:cubicBezTo>
                <a:lnTo>
                  <a:pt x="7739555" y="3417544"/>
                </a:lnTo>
                <a:lnTo>
                  <a:pt x="0" y="3417544"/>
                </a:lnTo>
                <a:lnTo>
                  <a:pt x="45942" y="3116516"/>
                </a:lnTo>
                <a:cubicBezTo>
                  <a:pt x="409895" y="1337924"/>
                  <a:pt x="1983592" y="0"/>
                  <a:pt x="3869777" y="0"/>
                </a:cubicBezTo>
                <a:close/>
              </a:path>
            </a:pathLst>
          </a:custGeom>
          <a:solidFill>
            <a:srgbClr val="FFE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520435" y="1768726"/>
            <a:ext cx="7151370" cy="1522677"/>
            <a:chOff x="3860014" y="3298613"/>
            <a:chExt cx="10990369" cy="1522677"/>
          </a:xfrm>
        </p:grpSpPr>
        <p:sp>
          <p:nvSpPr>
            <p:cNvPr id="12" name="文本框 11"/>
            <p:cNvSpPr txBox="1"/>
            <p:nvPr/>
          </p:nvSpPr>
          <p:spPr>
            <a:xfrm>
              <a:off x="3860014" y="3298613"/>
              <a:ext cx="10990369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后台管理</a:t>
              </a:r>
              <a:r>
                <a:rPr lang="zh-CN" altLang="en-US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原型设计</a:t>
              </a:r>
              <a:endPara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12530" y="4514585"/>
              <a:ext cx="856669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Back-end management prototype design</a:t>
              </a:r>
              <a:endParaRPr lang="en-US" altLang="zh-CN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852663" y="1110357"/>
            <a:ext cx="2486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PART.02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1"/>
          <a:srcRect b="55370"/>
          <a:stretch>
            <a:fillRect/>
          </a:stretch>
        </p:blipFill>
        <p:spPr>
          <a:xfrm>
            <a:off x="2691467" y="3830637"/>
            <a:ext cx="6809066" cy="303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1118870" y="3212465"/>
            <a:ext cx="2122805" cy="6858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扫码</a:t>
            </a:r>
            <a:r>
              <a:rPr lang="zh-CN" altLang="en-US" dirty="0">
                <a:latin typeface="+mj-ea"/>
                <a:ea typeface="+mj-ea"/>
              </a:rPr>
              <a:t>体验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5" name="图片 4" descr="QQ截图20241101190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0" y="884555"/>
            <a:ext cx="5534025" cy="5505450"/>
          </a:xfrm>
          <a:prstGeom prst="rect">
            <a:avLst/>
          </a:prstGeom>
        </p:spPr>
      </p:pic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登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125" y="1830070"/>
            <a:ext cx="7106920" cy="3997960"/>
          </a:xfrm>
          <a:prstGeom prst="rect">
            <a:avLst/>
          </a:prstGeom>
        </p:spPr>
      </p:pic>
      <p:pic>
        <p:nvPicPr>
          <p:cNvPr id="3" name="图片 2" descr="忘记密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455" y="1860550"/>
            <a:ext cx="3519433" cy="1980000"/>
          </a:xfrm>
          <a:prstGeom prst="rect">
            <a:avLst/>
          </a:prstGeom>
        </p:spPr>
      </p:pic>
      <p:pic>
        <p:nvPicPr>
          <p:cNvPr id="4" name="图片 3" descr="注册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55" y="4025265"/>
            <a:ext cx="3492000" cy="1964099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6291580" y="4398010"/>
            <a:ext cx="779145" cy="2520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5639435" y="5183505"/>
            <a:ext cx="779145" cy="2520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曲线连接符 8"/>
          <p:cNvCxnSpPr>
            <a:stCxn id="15" idx="3"/>
            <a:endCxn id="3" idx="1"/>
          </p:cNvCxnSpPr>
          <p:nvPr>
            <p:custDataLst>
              <p:tags r:id="rId6"/>
            </p:custDataLst>
          </p:nvPr>
        </p:nvCxnSpPr>
        <p:spPr>
          <a:xfrm flipV="1">
            <a:off x="7070725" y="2850515"/>
            <a:ext cx="1014730" cy="1673860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曲线连接符 10"/>
          <p:cNvCxnSpPr>
            <a:stCxn id="6" idx="3"/>
            <a:endCxn id="4" idx="1"/>
          </p:cNvCxnSpPr>
          <p:nvPr>
            <p:custDataLst>
              <p:tags r:id="rId7"/>
            </p:custDataLst>
          </p:nvPr>
        </p:nvCxnSpPr>
        <p:spPr>
          <a:xfrm flipV="1">
            <a:off x="6418580" y="5007610"/>
            <a:ext cx="1666875" cy="302260"/>
          </a:xfrm>
          <a:prstGeom prst="curvedConnector3">
            <a:avLst>
              <a:gd name="adj1" fmla="val 50019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b88c5e0b311fb6e401f1ab757f91175_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运营数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805" y="1135380"/>
            <a:ext cx="8639175" cy="4859655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运营数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145" y="1923415"/>
            <a:ext cx="5387975" cy="303149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5283200" y="2752725"/>
            <a:ext cx="291465" cy="1041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618740" y="3613785"/>
            <a:ext cx="525780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运营数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20" y="761365"/>
            <a:ext cx="3200000" cy="1800000"/>
          </a:xfrm>
          <a:prstGeom prst="rect">
            <a:avLst/>
          </a:prstGeom>
        </p:spPr>
      </p:pic>
      <p:pic>
        <p:nvPicPr>
          <p:cNvPr id="11" name="图片 10" descr="运营数据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920" y="2691765"/>
            <a:ext cx="3200000" cy="1800000"/>
          </a:xfrm>
          <a:prstGeom prst="rect">
            <a:avLst/>
          </a:prstGeom>
        </p:spPr>
      </p:pic>
      <p:pic>
        <p:nvPicPr>
          <p:cNvPr id="12" name="图片 11" descr="商品编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20" y="4667885"/>
            <a:ext cx="3200000" cy="180000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4" idx="3"/>
            <a:endCxn id="9" idx="1"/>
          </p:cNvCxnSpPr>
          <p:nvPr>
            <p:custDataLst>
              <p:tags r:id="rId7"/>
            </p:custDataLst>
          </p:nvPr>
        </p:nvCxnSpPr>
        <p:spPr>
          <a:xfrm flipV="1">
            <a:off x="5574665" y="1661795"/>
            <a:ext cx="1024255" cy="1143000"/>
          </a:xfrm>
          <a:prstGeom prst="curvedConnector3">
            <a:avLst>
              <a:gd name="adj1" fmla="val 50031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113270" y="2205355"/>
            <a:ext cx="291465" cy="1041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14" idx="2"/>
            <a:endCxn id="11" idx="0"/>
          </p:cNvCxnSpPr>
          <p:nvPr>
            <p:custDataLst>
              <p:tags r:id="rId9"/>
            </p:custDataLst>
          </p:nvPr>
        </p:nvCxnSpPr>
        <p:spPr>
          <a:xfrm rot="5400000" flipV="1">
            <a:off x="7538085" y="2030730"/>
            <a:ext cx="382270" cy="939800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5" idx="3"/>
            <a:endCxn id="12" idx="1"/>
          </p:cNvCxnSpPr>
          <p:nvPr>
            <p:custDataLst>
              <p:tags r:id="rId10"/>
            </p:custDataLst>
          </p:nvPr>
        </p:nvCxnSpPr>
        <p:spPr>
          <a:xfrm>
            <a:off x="3144520" y="3705225"/>
            <a:ext cx="3454400" cy="1863090"/>
          </a:xfrm>
          <a:prstGeom prst="curvedConnector3">
            <a:avLst>
              <a:gd name="adj1" fmla="val 50000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75995" y="1219200"/>
            <a:ext cx="481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该页面可以对用户进行管理，以及日的</a:t>
            </a:r>
            <a:r>
              <a:rPr lang="zh-CN" altLang="en-US"/>
              <a:t>查询</a:t>
            </a:r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0190" y="1587500"/>
            <a:ext cx="8437880" cy="4746625"/>
          </a:xfrm>
          <a:prstGeom prst="rect">
            <a:avLst/>
          </a:prstGeom>
        </p:spPr>
      </p:pic>
      <p:sp>
        <p:nvSpPr>
          <p:cNvPr id="8" name="矩形: 圆角 12"/>
          <p:cNvSpPr/>
          <p:nvPr>
            <p:custDataLst>
              <p:tags r:id="rId2"/>
            </p:custDataLst>
          </p:nvPr>
        </p:nvSpPr>
        <p:spPr>
          <a:xfrm>
            <a:off x="4744720" y="94488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饮食</a:t>
            </a:r>
            <a:r>
              <a:rPr lang="zh-CN" altLang="en-US" dirty="0">
                <a:latin typeface="+mj-ea"/>
                <a:ea typeface="+mj-ea"/>
              </a:rPr>
              <a:t>管理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4977130" y="2214880"/>
            <a:ext cx="2510790" cy="10877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744720" y="94488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菜品</a:t>
            </a:r>
            <a:r>
              <a:rPr lang="zh-CN" altLang="en-US" dirty="0">
                <a:latin typeface="+mj-ea"/>
                <a:ea typeface="+mj-ea"/>
              </a:rPr>
              <a:t>列表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" name="图片 1" descr="商品销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35" y="1490345"/>
            <a:ext cx="8591550" cy="483298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9082405" y="2738755"/>
            <a:ext cx="583565" cy="245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744720" y="94488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菜品</a:t>
            </a:r>
            <a:r>
              <a:rPr lang="zh-CN" altLang="en-US" dirty="0">
                <a:latin typeface="+mj-ea"/>
                <a:ea typeface="+mj-ea"/>
              </a:rPr>
              <a:t>编辑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图片 2" descr="商品编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30" y="1490345"/>
            <a:ext cx="8799830" cy="4949825"/>
          </a:xfrm>
          <a:prstGeom prst="rect">
            <a:avLst/>
          </a:prstGeom>
        </p:spPr>
      </p:pic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744720" y="94488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数据分析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" name="图片 1" descr="运营数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30" y="1613535"/>
            <a:ext cx="8546465" cy="480758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3084195" y="2214880"/>
            <a:ext cx="2747010" cy="19202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913755" y="2214880"/>
            <a:ext cx="1955165" cy="40817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7951470" y="2214880"/>
            <a:ext cx="2233930" cy="21774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3150870" y="4196080"/>
            <a:ext cx="2613025" cy="20345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2589266" y="3765720"/>
            <a:ext cx="7013468" cy="3096927"/>
          </a:xfrm>
          <a:custGeom>
            <a:avLst/>
            <a:gdLst>
              <a:gd name="connsiteX0" fmla="*/ 3869777 w 7739555"/>
              <a:gd name="connsiteY0" fmla="*/ 0 h 3417544"/>
              <a:gd name="connsiteX1" fmla="*/ 7693612 w 7739555"/>
              <a:gd name="connsiteY1" fmla="*/ 3116516 h 3417544"/>
              <a:gd name="connsiteX2" fmla="*/ 7739555 w 7739555"/>
              <a:gd name="connsiteY2" fmla="*/ 3417544 h 3417544"/>
              <a:gd name="connsiteX3" fmla="*/ 0 w 7739555"/>
              <a:gd name="connsiteY3" fmla="*/ 3417544 h 3417544"/>
              <a:gd name="connsiteX4" fmla="*/ 45942 w 7739555"/>
              <a:gd name="connsiteY4" fmla="*/ 3116516 h 3417544"/>
              <a:gd name="connsiteX5" fmla="*/ 3869777 w 7739555"/>
              <a:gd name="connsiteY5" fmla="*/ 0 h 341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9555" h="3417544">
                <a:moveTo>
                  <a:pt x="3869777" y="0"/>
                </a:moveTo>
                <a:cubicBezTo>
                  <a:pt x="5755963" y="0"/>
                  <a:pt x="7329660" y="1337924"/>
                  <a:pt x="7693612" y="3116516"/>
                </a:cubicBezTo>
                <a:lnTo>
                  <a:pt x="7739555" y="3417544"/>
                </a:lnTo>
                <a:lnTo>
                  <a:pt x="0" y="3417544"/>
                </a:lnTo>
                <a:lnTo>
                  <a:pt x="45942" y="3116516"/>
                </a:lnTo>
                <a:cubicBezTo>
                  <a:pt x="409895" y="1337924"/>
                  <a:pt x="1983592" y="0"/>
                  <a:pt x="3869777" y="0"/>
                </a:cubicBezTo>
                <a:close/>
              </a:path>
            </a:pathLst>
          </a:custGeom>
          <a:solidFill>
            <a:srgbClr val="FFE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691886" y="1823971"/>
            <a:ext cx="6991985" cy="1426157"/>
            <a:chOff x="4123503" y="3395133"/>
            <a:chExt cx="10745423" cy="1426157"/>
          </a:xfrm>
        </p:grpSpPr>
        <p:sp>
          <p:nvSpPr>
            <p:cNvPr id="12" name="文本框 11"/>
            <p:cNvSpPr txBox="1"/>
            <p:nvPr/>
          </p:nvSpPr>
          <p:spPr>
            <a:xfrm>
              <a:off x="4123503" y="3395133"/>
              <a:ext cx="10745423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前台应用原型</a:t>
              </a:r>
              <a:r>
                <a:rPr lang="zh-CN" altLang="en-US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设计</a:t>
              </a:r>
              <a:endPara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12530" y="4514585"/>
              <a:ext cx="856669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Foreground application prototyping</a:t>
              </a:r>
              <a:endParaRPr lang="en-US" altLang="zh-CN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852663" y="1110357"/>
            <a:ext cx="2486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PART.01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b="55370"/>
          <a:stretch>
            <a:fillRect/>
          </a:stretch>
        </p:blipFill>
        <p:spPr>
          <a:xfrm>
            <a:off x="2691467" y="3830637"/>
            <a:ext cx="6809066" cy="303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744720" y="94488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用户行为</a:t>
            </a:r>
            <a:r>
              <a:rPr lang="zh-CN" altLang="en-US" dirty="0">
                <a:latin typeface="+mj-ea"/>
                <a:ea typeface="+mj-ea"/>
              </a:rPr>
              <a:t>分析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图片 2" descr="运营数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245" y="1718945"/>
            <a:ext cx="8319943" cy="4680000"/>
          </a:xfrm>
          <a:prstGeom prst="rect">
            <a:avLst/>
          </a:prstGeom>
        </p:spPr>
      </p:pic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744720" y="94488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用户反馈</a:t>
            </a:r>
            <a:r>
              <a:rPr lang="zh-CN" altLang="en-US" dirty="0">
                <a:latin typeface="+mj-ea"/>
                <a:ea typeface="+mj-ea"/>
              </a:rPr>
              <a:t>分析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" name="图片 1" descr="运营数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619885"/>
            <a:ext cx="8320000" cy="4680000"/>
          </a:xfrm>
          <a:prstGeom prst="rect">
            <a:avLst/>
          </a:prstGeom>
        </p:spPr>
      </p:pic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744720" y="94488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饮食记录</a:t>
            </a:r>
            <a:r>
              <a:rPr lang="zh-CN" altLang="en-US" dirty="0">
                <a:latin typeface="+mj-ea"/>
                <a:ea typeface="+mj-ea"/>
              </a:rPr>
              <a:t>分析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" name="图片 1" descr="运营数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65" y="1619885"/>
            <a:ext cx="8320000" cy="4680000"/>
          </a:xfrm>
          <a:prstGeom prst="rect">
            <a:avLst/>
          </a:prstGeom>
        </p:spPr>
      </p:pic>
      <p:pic>
        <p:nvPicPr>
          <p:cNvPr id="4" name="图片 3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744720" y="94488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健康数据</a:t>
            </a:r>
            <a:r>
              <a:rPr lang="zh-CN" altLang="en-US" dirty="0">
                <a:latin typeface="+mj-ea"/>
                <a:ea typeface="+mj-ea"/>
              </a:rPr>
              <a:t>分析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" name="图片 1" descr="运营数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619885"/>
            <a:ext cx="8320000" cy="4680000"/>
          </a:xfrm>
          <a:prstGeom prst="rect">
            <a:avLst/>
          </a:prstGeom>
        </p:spPr>
      </p:pic>
      <p:pic>
        <p:nvPicPr>
          <p:cNvPr id="4" name="图片 3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744720" y="94488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后台操作</a:t>
            </a:r>
            <a:r>
              <a:rPr lang="zh-CN" altLang="en-US" dirty="0">
                <a:latin typeface="+mj-ea"/>
                <a:ea typeface="+mj-ea"/>
              </a:rPr>
              <a:t>日志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图片 2" descr="运营数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65" y="1619885"/>
            <a:ext cx="8320000" cy="4680000"/>
          </a:xfrm>
          <a:prstGeom prst="rect">
            <a:avLst/>
          </a:prstGeom>
        </p:spPr>
      </p:pic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后台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管理原型设计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Back-end management prototype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744720" y="94488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设置与</a:t>
            </a:r>
            <a:r>
              <a:rPr lang="zh-CN" altLang="en-US" dirty="0">
                <a:latin typeface="+mj-ea"/>
                <a:ea typeface="+mj-ea"/>
              </a:rPr>
              <a:t>维护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" name="图片 1" descr="设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1490345"/>
            <a:ext cx="8320000" cy="4680000"/>
          </a:xfrm>
          <a:prstGeom prst="rect">
            <a:avLst/>
          </a:prstGeom>
        </p:spPr>
      </p:pic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2589266" y="3765720"/>
            <a:ext cx="7013468" cy="3096927"/>
          </a:xfrm>
          <a:custGeom>
            <a:avLst/>
            <a:gdLst>
              <a:gd name="connsiteX0" fmla="*/ 3869777 w 7739555"/>
              <a:gd name="connsiteY0" fmla="*/ 0 h 3417544"/>
              <a:gd name="connsiteX1" fmla="*/ 7693612 w 7739555"/>
              <a:gd name="connsiteY1" fmla="*/ 3116516 h 3417544"/>
              <a:gd name="connsiteX2" fmla="*/ 7739555 w 7739555"/>
              <a:gd name="connsiteY2" fmla="*/ 3417544 h 3417544"/>
              <a:gd name="connsiteX3" fmla="*/ 0 w 7739555"/>
              <a:gd name="connsiteY3" fmla="*/ 3417544 h 3417544"/>
              <a:gd name="connsiteX4" fmla="*/ 45942 w 7739555"/>
              <a:gd name="connsiteY4" fmla="*/ 3116516 h 3417544"/>
              <a:gd name="connsiteX5" fmla="*/ 3869777 w 7739555"/>
              <a:gd name="connsiteY5" fmla="*/ 0 h 341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9555" h="3417544">
                <a:moveTo>
                  <a:pt x="3869777" y="0"/>
                </a:moveTo>
                <a:cubicBezTo>
                  <a:pt x="5755963" y="0"/>
                  <a:pt x="7329660" y="1337924"/>
                  <a:pt x="7693612" y="3116516"/>
                </a:cubicBezTo>
                <a:lnTo>
                  <a:pt x="7739555" y="3417544"/>
                </a:lnTo>
                <a:lnTo>
                  <a:pt x="0" y="3417544"/>
                </a:lnTo>
                <a:lnTo>
                  <a:pt x="45942" y="3116516"/>
                </a:lnTo>
                <a:cubicBezTo>
                  <a:pt x="409895" y="1337924"/>
                  <a:pt x="1983592" y="0"/>
                  <a:pt x="3869777" y="0"/>
                </a:cubicBezTo>
                <a:close/>
              </a:path>
            </a:pathLst>
          </a:custGeom>
          <a:solidFill>
            <a:srgbClr val="FFE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270371" y="1823971"/>
            <a:ext cx="5651258" cy="1426157"/>
            <a:chOff x="5012530" y="3395133"/>
            <a:chExt cx="8684967" cy="1426157"/>
          </a:xfrm>
        </p:grpSpPr>
        <p:sp>
          <p:nvSpPr>
            <p:cNvPr id="12" name="文本框 11"/>
            <p:cNvSpPr txBox="1"/>
            <p:nvPr/>
          </p:nvSpPr>
          <p:spPr>
            <a:xfrm>
              <a:off x="5025784" y="3395133"/>
              <a:ext cx="8671713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数据库</a:t>
              </a:r>
              <a:r>
                <a:rPr lang="zh-CN" altLang="en-US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设计</a:t>
              </a:r>
              <a:endPara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12530" y="4514585"/>
              <a:ext cx="856669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Database design</a:t>
              </a:r>
              <a:endParaRPr lang="en-US" altLang="zh-CN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852663" y="1110357"/>
            <a:ext cx="2486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PART.03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1"/>
          <a:srcRect b="55370"/>
          <a:stretch>
            <a:fillRect/>
          </a:stretch>
        </p:blipFill>
        <p:spPr>
          <a:xfrm>
            <a:off x="2691467" y="3830637"/>
            <a:ext cx="6809066" cy="303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数据库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Database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764507" y="2209098"/>
            <a:ext cx="3556576" cy="3556574"/>
            <a:chOff x="944304" y="2320858"/>
            <a:chExt cx="3556576" cy="3556574"/>
          </a:xfrm>
        </p:grpSpPr>
        <p:grpSp>
          <p:nvGrpSpPr>
            <p:cNvPr id="16" name="组合 15"/>
            <p:cNvGrpSpPr/>
            <p:nvPr/>
          </p:nvGrpSpPr>
          <p:grpSpPr>
            <a:xfrm>
              <a:off x="1249104" y="2625657"/>
              <a:ext cx="2946976" cy="2963284"/>
              <a:chOff x="1724206" y="2784924"/>
              <a:chExt cx="1781333" cy="1791191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724206" y="2794782"/>
                <a:ext cx="1781333" cy="17813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4" name="图形 13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000510" y="3071086"/>
                <a:ext cx="1228725" cy="1228725"/>
              </a:xfrm>
              <a:prstGeom prst="rect">
                <a:avLst/>
              </a:prstGeom>
            </p:spPr>
          </p:pic>
          <p:sp>
            <p:nvSpPr>
              <p:cNvPr id="5" name="椭圆 4"/>
              <p:cNvSpPr/>
              <p:nvPr/>
            </p:nvSpPr>
            <p:spPr>
              <a:xfrm>
                <a:off x="1724206" y="2784924"/>
                <a:ext cx="1781333" cy="17813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形 17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1895868" y="2956588"/>
                <a:ext cx="1438009" cy="1438008"/>
              </a:xfrm>
              <a:prstGeom prst="rect">
                <a:avLst/>
              </a:prstGeom>
            </p:spPr>
          </p:pic>
        </p:grpSp>
        <p:sp>
          <p:nvSpPr>
            <p:cNvPr id="19" name="Oval 16_1"/>
            <p:cNvSpPr/>
            <p:nvPr/>
          </p:nvSpPr>
          <p:spPr>
            <a:xfrm>
              <a:off x="944304" y="2320858"/>
              <a:ext cx="3556576" cy="3556574"/>
            </a:xfrm>
            <a:prstGeom prst="arc">
              <a:avLst>
                <a:gd name="adj1" fmla="val 16200000"/>
                <a:gd name="adj2" fmla="val 4783011"/>
              </a:avLst>
            </a:prstGeom>
            <a:noFill/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0000">
                    <a:schemeClr val="accent1">
                      <a:lumMod val="45000"/>
                      <a:lumOff val="55000"/>
                    </a:schemeClr>
                  </a:gs>
                  <a:gs pos="71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85573" y="2853551"/>
            <a:ext cx="4313702" cy="2976690"/>
            <a:chOff x="4129258" y="2570472"/>
            <a:chExt cx="4313702" cy="2976690"/>
          </a:xfrm>
        </p:grpSpPr>
        <p:sp>
          <p:nvSpPr>
            <p:cNvPr id="9" name="矩形: 圆角 19"/>
            <p:cNvSpPr/>
            <p:nvPr>
              <p:custDataLst>
                <p:tags r:id="rId3"/>
              </p:custDataLst>
            </p:nvPr>
          </p:nvSpPr>
          <p:spPr>
            <a:xfrm>
              <a:off x="4139418" y="2570472"/>
              <a:ext cx="3931920" cy="3383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i="0" dirty="0">
                  <a:effectLst/>
                  <a:latin typeface="+mj-ea"/>
                  <a:ea typeface="+mj-ea"/>
                </a:rPr>
                <a:t>软件名称：养食</a:t>
              </a:r>
              <a:r>
                <a:rPr lang="zh-CN" altLang="en-US" sz="1400" i="0" dirty="0">
                  <a:effectLst/>
                  <a:latin typeface="+mj-ea"/>
                  <a:ea typeface="+mj-ea"/>
                </a:rPr>
                <a:t>记</a:t>
              </a:r>
              <a:endParaRPr lang="zh-CN" altLang="en-US" sz="14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21" name="矩形: 圆角 20"/>
            <p:cNvSpPr/>
            <p:nvPr>
              <p:custDataLst>
                <p:tags r:id="rId4"/>
              </p:custDataLst>
            </p:nvPr>
          </p:nvSpPr>
          <p:spPr>
            <a:xfrm>
              <a:off x="4505960" y="3090920"/>
              <a:ext cx="3931920" cy="3383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i="0" dirty="0">
                  <a:effectLst/>
                  <a:latin typeface="+mj-ea"/>
                  <a:ea typeface="+mj-ea"/>
                </a:rPr>
                <a:t>开发团队：银河护胃</a:t>
              </a:r>
              <a:r>
                <a:rPr lang="zh-CN" altLang="en-US" sz="1400" i="0" dirty="0">
                  <a:effectLst/>
                  <a:latin typeface="+mj-ea"/>
                  <a:ea typeface="+mj-ea"/>
                </a:rPr>
                <a:t>队</a:t>
              </a:r>
              <a:endParaRPr lang="zh-CN" altLang="en-US" sz="14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22" name="矩形: 圆角 21"/>
            <p:cNvSpPr/>
            <p:nvPr>
              <p:custDataLst>
                <p:tags r:id="rId5"/>
              </p:custDataLst>
            </p:nvPr>
          </p:nvSpPr>
          <p:spPr>
            <a:xfrm>
              <a:off x="4511040" y="3674233"/>
              <a:ext cx="3931920" cy="3383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i="0" dirty="0">
                  <a:effectLst/>
                  <a:latin typeface="+mj-ea"/>
                  <a:ea typeface="+mj-ea"/>
                </a:rPr>
                <a:t>项目</a:t>
              </a:r>
              <a:r>
                <a:rPr lang="zh-CN" altLang="en-US" sz="1400" i="0" dirty="0">
                  <a:effectLst/>
                  <a:latin typeface="+mj-ea"/>
                  <a:ea typeface="+mj-ea"/>
                </a:rPr>
                <a:t>简介</a:t>
              </a:r>
              <a:endParaRPr lang="zh-CN" altLang="en-US" sz="14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23" name="矩形: 圆角 22"/>
            <p:cNvSpPr/>
            <p:nvPr>
              <p:custDataLst>
                <p:tags r:id="rId6"/>
              </p:custDataLst>
            </p:nvPr>
          </p:nvSpPr>
          <p:spPr>
            <a:xfrm>
              <a:off x="4129258" y="5208776"/>
              <a:ext cx="3931920" cy="3383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i="0" dirty="0">
                  <a:effectLst/>
                  <a:latin typeface="+mj-ea"/>
                  <a:ea typeface="+mj-ea"/>
                </a:rPr>
                <a:t>数据库系统：</a:t>
              </a:r>
              <a:r>
                <a:rPr lang="en-US" altLang="zh-CN" sz="1400" i="0" dirty="0">
                  <a:effectLst/>
                  <a:latin typeface="+mj-ea"/>
                  <a:ea typeface="+mj-ea"/>
                </a:rPr>
                <a:t>Mysql 8.0</a:t>
              </a:r>
              <a:endParaRPr lang="en-US" altLang="zh-CN" sz="1400" i="0" dirty="0">
                <a:effectLst/>
                <a:latin typeface="+mj-ea"/>
                <a:ea typeface="+mj-ea"/>
              </a:endParaRPr>
            </a:p>
          </p:txBody>
        </p:sp>
      </p:grpSp>
      <p:sp>
        <p:nvSpPr>
          <p:cNvPr id="37" name="Freeform 25"/>
          <p:cNvSpPr/>
          <p:nvPr/>
        </p:nvSpPr>
        <p:spPr>
          <a:xfrm>
            <a:off x="5326380" y="2995295"/>
            <a:ext cx="359410" cy="956945"/>
          </a:xfrm>
          <a:custGeom>
            <a:avLst/>
            <a:gdLst/>
            <a:ahLst/>
            <a:cxnLst/>
            <a:rect l="0" t="0" r="0" b="0"/>
            <a:pathLst>
              <a:path w="370841" h="1112521">
                <a:moveTo>
                  <a:pt x="0" y="1112520"/>
                </a:moveTo>
                <a:lnTo>
                  <a:pt x="151960" y="1112520"/>
                </a:lnTo>
                <a:cubicBezTo>
                  <a:pt x="171832" y="1112520"/>
                  <a:pt x="187960" y="1096392"/>
                  <a:pt x="187960" y="1076520"/>
                </a:cubicBezTo>
                <a:lnTo>
                  <a:pt x="187960" y="36000"/>
                </a:lnTo>
                <a:cubicBezTo>
                  <a:pt x="187960" y="16128"/>
                  <a:pt x="204088" y="0"/>
                  <a:pt x="223960" y="0"/>
                </a:cubicBezTo>
                <a:lnTo>
                  <a:pt x="370840" y="0"/>
                </a:lnTo>
              </a:path>
            </a:pathLst>
          </a:custGeom>
          <a:noFill/>
          <a:ln w="317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Freeform 29"/>
          <p:cNvSpPr/>
          <p:nvPr/>
        </p:nvSpPr>
        <p:spPr>
          <a:xfrm>
            <a:off x="5326380" y="3521075"/>
            <a:ext cx="715010" cy="431165"/>
          </a:xfrm>
          <a:custGeom>
            <a:avLst/>
            <a:gdLst/>
            <a:ahLst/>
            <a:cxnLst/>
            <a:rect l="0" t="0" r="0" b="0"/>
            <a:pathLst>
              <a:path w="731033" h="360681">
                <a:moveTo>
                  <a:pt x="0" y="360680"/>
                </a:moveTo>
                <a:lnTo>
                  <a:pt x="334523" y="360680"/>
                </a:lnTo>
                <a:cubicBezTo>
                  <a:pt x="354395" y="360680"/>
                  <a:pt x="370523" y="344552"/>
                  <a:pt x="370523" y="324680"/>
                </a:cubicBezTo>
                <a:lnTo>
                  <a:pt x="370523" y="36000"/>
                </a:lnTo>
                <a:cubicBezTo>
                  <a:pt x="370523" y="16128"/>
                  <a:pt x="386651" y="0"/>
                  <a:pt x="406523" y="0"/>
                </a:cubicBezTo>
                <a:lnTo>
                  <a:pt x="731032" y="0"/>
                </a:lnTo>
              </a:path>
            </a:pathLst>
          </a:custGeom>
          <a:noFill/>
          <a:ln w="317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Freeform 30"/>
          <p:cNvSpPr/>
          <p:nvPr/>
        </p:nvSpPr>
        <p:spPr>
          <a:xfrm>
            <a:off x="5326380" y="3952240"/>
            <a:ext cx="735965" cy="196850"/>
          </a:xfrm>
          <a:custGeom>
            <a:avLst/>
            <a:gdLst/>
            <a:ahLst/>
            <a:cxnLst/>
            <a:rect l="0" t="0" r="0" b="0"/>
            <a:pathLst>
              <a:path w="731033" h="411481">
                <a:moveTo>
                  <a:pt x="0" y="0"/>
                </a:moveTo>
                <a:lnTo>
                  <a:pt x="334523" y="0"/>
                </a:lnTo>
                <a:cubicBezTo>
                  <a:pt x="354395" y="0"/>
                  <a:pt x="370523" y="16128"/>
                  <a:pt x="370523" y="36000"/>
                </a:cubicBezTo>
                <a:lnTo>
                  <a:pt x="370523" y="375480"/>
                </a:lnTo>
                <a:cubicBezTo>
                  <a:pt x="370523" y="395352"/>
                  <a:pt x="386651" y="411480"/>
                  <a:pt x="406523" y="411480"/>
                </a:cubicBezTo>
                <a:lnTo>
                  <a:pt x="731032" y="411480"/>
                </a:lnTo>
              </a:path>
            </a:pathLst>
          </a:custGeom>
          <a:noFill/>
          <a:ln w="317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Freeform 32"/>
          <p:cNvSpPr/>
          <p:nvPr/>
        </p:nvSpPr>
        <p:spPr>
          <a:xfrm>
            <a:off x="5326380" y="3952240"/>
            <a:ext cx="370840" cy="1747520"/>
          </a:xfrm>
          <a:custGeom>
            <a:avLst/>
            <a:gdLst/>
            <a:ahLst/>
            <a:cxnLst/>
            <a:rect l="0" t="0" r="0" b="0"/>
            <a:pathLst>
              <a:path w="370841" h="1229361">
                <a:moveTo>
                  <a:pt x="0" y="0"/>
                </a:moveTo>
                <a:lnTo>
                  <a:pt x="151960" y="0"/>
                </a:lnTo>
                <a:cubicBezTo>
                  <a:pt x="171832" y="0"/>
                  <a:pt x="187960" y="16128"/>
                  <a:pt x="187960" y="36000"/>
                </a:cubicBezTo>
                <a:lnTo>
                  <a:pt x="187960" y="1193360"/>
                </a:lnTo>
                <a:cubicBezTo>
                  <a:pt x="187960" y="1213232"/>
                  <a:pt x="204088" y="1229360"/>
                  <a:pt x="223960" y="1229360"/>
                </a:cubicBezTo>
                <a:lnTo>
                  <a:pt x="370840" y="1229360"/>
                </a:lnTo>
              </a:path>
            </a:pathLst>
          </a:custGeom>
          <a:noFill/>
          <a:ln w="317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7"/>
            </p:custDataLst>
          </p:nvPr>
        </p:nvSpPr>
        <p:spPr>
          <a:xfrm>
            <a:off x="6007232" y="4368792"/>
            <a:ext cx="4298113" cy="10502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200">
                <a:sym typeface="+mn-ea"/>
              </a:rPr>
              <a:t>智能健康饮食推荐系统是一个基于人工智能技术的平台，它通过分析用户的身体情况和健康目标，提供个性化的饮食建议和外卖推荐。系统需要处理大量的用户数据、食物营养信息和外卖商品信息。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782424"/>
            <a:ext cx="1219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数据库设计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背景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80515" y="1473835"/>
            <a:ext cx="9471660" cy="8102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zh-CN" altLang="en-US">
                <a:sym typeface="+mn-ea"/>
              </a:rPr>
              <a:t>本次数据库</a:t>
            </a:r>
            <a:r>
              <a:rPr lang="zh-CN" altLang="en-US">
                <a:sym typeface="+mn-ea"/>
              </a:rPr>
              <a:t>设计覆盖智能健康饮食推荐系统数据库的各个方面，包括概念结构、逻辑结构、物理结构、数据字典、安全性和性能优化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sym typeface="+mn-ea"/>
            </a:endParaRPr>
          </a:p>
        </p:txBody>
      </p:sp>
      <p:pic>
        <p:nvPicPr>
          <p:cNvPr id="13" name="图片 12" descr="b88c5e0b311fb6e401f1ab757f91175_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数据库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Database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657725" y="89154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用户</a:t>
            </a:r>
            <a:r>
              <a:rPr lang="en-US" altLang="zh-CN" dirty="0">
                <a:latin typeface="+mj-ea"/>
                <a:ea typeface="+mj-ea"/>
              </a:rPr>
              <a:t>E-R</a:t>
            </a:r>
            <a:r>
              <a:rPr lang="zh-CN" altLang="en-US" dirty="0">
                <a:latin typeface="+mj-ea"/>
                <a:ea typeface="+mj-ea"/>
              </a:rPr>
              <a:t>图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552849893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23770" y="1445260"/>
            <a:ext cx="6858000" cy="492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数据库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Database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657725" y="89154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菜品</a:t>
            </a:r>
            <a:r>
              <a:rPr lang="en-US" altLang="zh-CN" dirty="0">
                <a:latin typeface="+mj-ea"/>
                <a:ea typeface="+mj-ea"/>
              </a:rPr>
              <a:t>E-R</a:t>
            </a:r>
            <a:r>
              <a:rPr lang="zh-CN" altLang="en-US" dirty="0">
                <a:latin typeface="+mj-ea"/>
                <a:ea typeface="+mj-ea"/>
              </a:rPr>
              <a:t>图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546979907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4550" y="1587500"/>
            <a:ext cx="7479665" cy="46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3" name="矩形: 圆角 12"/>
          <p:cNvSpPr/>
          <p:nvPr>
            <p:custDataLst>
              <p:tags r:id="rId1"/>
            </p:custDataLst>
          </p:nvPr>
        </p:nvSpPr>
        <p:spPr>
          <a:xfrm>
            <a:off x="868045" y="3075940"/>
            <a:ext cx="2511425" cy="70675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扫码</a:t>
            </a:r>
            <a:r>
              <a:rPr lang="zh-CN" altLang="en-US" dirty="0">
                <a:latin typeface="+mj-ea"/>
                <a:ea typeface="+mj-ea"/>
              </a:rPr>
              <a:t>体验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2"/>
            </p:custDataLst>
          </p:nvPr>
        </p:nvSpPr>
        <p:spPr>
          <a:xfrm>
            <a:off x="10632116" y="5383722"/>
            <a:ext cx="286643" cy="28664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QQ截图202411011857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75" y="880745"/>
            <a:ext cx="5523865" cy="5388610"/>
          </a:xfrm>
          <a:prstGeom prst="rect">
            <a:avLst/>
          </a:prstGeom>
        </p:spPr>
      </p:pic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数据库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Database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12"/>
          <p:cNvSpPr/>
          <p:nvPr>
            <p:custDataLst>
              <p:tags r:id="rId1"/>
            </p:custDataLst>
          </p:nvPr>
        </p:nvSpPr>
        <p:spPr>
          <a:xfrm>
            <a:off x="4657725" y="89154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业务服务</a:t>
            </a:r>
            <a:r>
              <a:rPr lang="en-US" altLang="zh-CN" dirty="0">
                <a:latin typeface="+mj-ea"/>
                <a:ea typeface="+mj-ea"/>
              </a:rPr>
              <a:t>E-R</a:t>
            </a:r>
            <a:r>
              <a:rPr lang="zh-CN" altLang="en-US" dirty="0">
                <a:latin typeface="+mj-ea"/>
                <a:ea typeface="+mj-ea"/>
              </a:rPr>
              <a:t>图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256748652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5575" y="1513205"/>
            <a:ext cx="6379210" cy="487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数据库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Database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QQ截图20241102115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890" y="1772920"/>
            <a:ext cx="3937574" cy="1440000"/>
          </a:xfrm>
          <a:prstGeom prst="rect">
            <a:avLst/>
          </a:prstGeom>
        </p:spPr>
      </p:pic>
      <p:pic>
        <p:nvPicPr>
          <p:cNvPr id="21" name="图片 20" descr="QQ截图20241102115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90" y="2341245"/>
            <a:ext cx="3919744" cy="1440000"/>
          </a:xfrm>
          <a:prstGeom prst="rect">
            <a:avLst/>
          </a:prstGeom>
        </p:spPr>
      </p:pic>
      <p:pic>
        <p:nvPicPr>
          <p:cNvPr id="3" name="图片 2" descr="QQ截图20241102115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20" y="3876675"/>
            <a:ext cx="3919744" cy="1440000"/>
          </a:xfrm>
          <a:prstGeom prst="rect">
            <a:avLst/>
          </a:prstGeom>
        </p:spPr>
      </p:pic>
      <p:pic>
        <p:nvPicPr>
          <p:cNvPr id="4" name="图片 3" descr="QQ截图20241102115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0" y="2957830"/>
            <a:ext cx="4106842" cy="1440000"/>
          </a:xfrm>
          <a:prstGeom prst="rect">
            <a:avLst/>
          </a:prstGeom>
        </p:spPr>
      </p:pic>
      <p:pic>
        <p:nvPicPr>
          <p:cNvPr id="6" name="图片 5" descr="QQ截图202411021152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470" y="3634105"/>
            <a:ext cx="4933771" cy="1440000"/>
          </a:xfrm>
          <a:prstGeom prst="rect">
            <a:avLst/>
          </a:prstGeom>
        </p:spPr>
      </p:pic>
      <p:pic>
        <p:nvPicPr>
          <p:cNvPr id="9" name="图片 8" descr="QQ截图202411021152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470" y="4234815"/>
            <a:ext cx="3927273" cy="1440000"/>
          </a:xfrm>
          <a:prstGeom prst="rect">
            <a:avLst/>
          </a:prstGeom>
        </p:spPr>
      </p:pic>
      <p:pic>
        <p:nvPicPr>
          <p:cNvPr id="11" name="图片 10" descr="QQ截图202411021152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470" y="5111115"/>
            <a:ext cx="2787310" cy="1440000"/>
          </a:xfrm>
          <a:prstGeom prst="rect">
            <a:avLst/>
          </a:prstGeom>
        </p:spPr>
      </p:pic>
      <p:pic>
        <p:nvPicPr>
          <p:cNvPr id="12" name="图片 11" descr="QQ截图202411021152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795" y="901065"/>
            <a:ext cx="4226939" cy="1440000"/>
          </a:xfrm>
          <a:prstGeom prst="rect">
            <a:avLst/>
          </a:prstGeom>
        </p:spPr>
      </p:pic>
      <p:pic>
        <p:nvPicPr>
          <p:cNvPr id="13" name="图片 12" descr="QQ截图202411021152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795" y="1490345"/>
            <a:ext cx="4596090" cy="1440000"/>
          </a:xfrm>
          <a:prstGeom prst="rect">
            <a:avLst/>
          </a:prstGeom>
        </p:spPr>
      </p:pic>
      <p:pic>
        <p:nvPicPr>
          <p:cNvPr id="14" name="图片 13" descr="QQ截图202411021152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5795" y="2256155"/>
            <a:ext cx="4907755" cy="1440000"/>
          </a:xfrm>
          <a:prstGeom prst="rect">
            <a:avLst/>
          </a:prstGeom>
        </p:spPr>
      </p:pic>
      <p:pic>
        <p:nvPicPr>
          <p:cNvPr id="15" name="图片 14" descr="QQ截图202411021152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8015" y="2794635"/>
            <a:ext cx="4245000" cy="1440000"/>
          </a:xfrm>
          <a:prstGeom prst="rect">
            <a:avLst/>
          </a:prstGeom>
        </p:spPr>
      </p:pic>
      <p:pic>
        <p:nvPicPr>
          <p:cNvPr id="16" name="图片 15" descr="QQ截图202411021152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8015" y="3213100"/>
            <a:ext cx="3775500" cy="1440000"/>
          </a:xfrm>
          <a:prstGeom prst="rect">
            <a:avLst/>
          </a:prstGeom>
        </p:spPr>
      </p:pic>
      <p:pic>
        <p:nvPicPr>
          <p:cNvPr id="19" name="图片 18" descr="QQ截图202411021152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5160" y="3691255"/>
            <a:ext cx="3758490" cy="1440000"/>
          </a:xfrm>
          <a:prstGeom prst="rect">
            <a:avLst/>
          </a:prstGeom>
        </p:spPr>
      </p:pic>
      <p:pic>
        <p:nvPicPr>
          <p:cNvPr id="5" name="图片 4" descr="QQ截图2024110211530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5795" y="4234815"/>
            <a:ext cx="3451826" cy="1440000"/>
          </a:xfrm>
          <a:prstGeom prst="rect">
            <a:avLst/>
          </a:prstGeom>
        </p:spPr>
      </p:pic>
      <p:sp>
        <p:nvSpPr>
          <p:cNvPr id="22" name="矩形: 圆角 12"/>
          <p:cNvSpPr/>
          <p:nvPr>
            <p:custDataLst>
              <p:tags r:id="rId14"/>
            </p:custDataLst>
          </p:nvPr>
        </p:nvSpPr>
        <p:spPr>
          <a:xfrm>
            <a:off x="1619250" y="92202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对象关系</a:t>
            </a:r>
            <a:r>
              <a:rPr lang="zh-CN" altLang="en-US" dirty="0">
                <a:latin typeface="+mj-ea"/>
                <a:ea typeface="+mj-ea"/>
              </a:rPr>
              <a:t>映射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3" name="图片 22" descr="b88c5e0b311fb6e401f1ab757f91175_副本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数据库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Database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12"/>
          <p:cNvSpPr/>
          <p:nvPr>
            <p:custDataLst>
              <p:tags r:id="rId1"/>
            </p:custDataLst>
          </p:nvPr>
        </p:nvSpPr>
        <p:spPr>
          <a:xfrm>
            <a:off x="1619250" y="106680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安全性</a:t>
            </a:r>
            <a:r>
              <a:rPr lang="zh-CN" altLang="en-US" dirty="0">
                <a:latin typeface="+mj-ea"/>
                <a:ea typeface="+mj-ea"/>
              </a:rPr>
              <a:t>设计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90625" y="1831975"/>
            <a:ext cx="10012680" cy="4816475"/>
          </a:xfrm>
          <a:prstGeom prst="rect">
            <a:avLst/>
          </a:prstGeom>
        </p:spPr>
        <p:txBody>
          <a:bodyPr>
            <a:noAutofit/>
          </a:bodyPr>
          <a:p>
            <a:pPr marL="445770" indent="-354965" defTabSz="266700">
              <a:spcBef>
                <a:spcPts val="1600"/>
              </a:spcBef>
            </a:pPr>
            <a:r>
              <a:rPr lang="en-US" altLang="zh-CN" sz="2000" b="0" i="0">
                <a:solidFill>
                  <a:srgbClr val="336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1. 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数据库访问控制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角色基础的权限管理：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实施基于角色的访问控制（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RBAC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），确保不同用户仅能访问其所需的数据。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20000"/>
              </a:lnSpc>
              <a:spcBef>
                <a:spcPts val="8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定期权限审查：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定期审查和更新用户权限，以防止权限滥用。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45770" indent="-354965" defTabSz="266700">
              <a:spcBef>
                <a:spcPts val="1200"/>
              </a:spcBef>
            </a:pPr>
            <a:r>
              <a:rPr lang="en-US" altLang="zh-CN" sz="2000" b="0" i="0">
                <a:solidFill>
                  <a:srgbClr val="336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2. 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数据加密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20000"/>
              </a:lnSpc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敏感数据加密：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对敏感数据（如用户个人信息、健康数据）进行加密存储，使用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AES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等加密算法。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spcBef>
                <a:spcPts val="6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数据传输加密：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在数据传输过程中采用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SSL/TLS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加密，确保数据在网络传输中的安全性。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defTabSz="266700">
              <a:spcBef>
                <a:spcPts val="10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45770" indent="-354965" defTabSz="266700">
              <a:spcBef>
                <a:spcPct val="0"/>
              </a:spcBef>
            </a:pPr>
            <a:r>
              <a:rPr lang="en-US" altLang="zh-CN" sz="2000" b="0" i="0">
                <a:solidFill>
                  <a:srgbClr val="336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3. 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数据备份与恢复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20000"/>
              </a:lnSpc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定期备份策略：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定期进行全量和增量备份，确保数据的持久性和可恢复性。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数据恢复计划：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制定明确的数据恢复计划，定期进行恢复演练，确保在数据丢失或损坏时可以快速恢复。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45770" indent="-354965" defTabSz="266700">
              <a:spcBef>
                <a:spcPts val="1200"/>
              </a:spcBef>
            </a:pP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数据库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Database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068070" y="884555"/>
            <a:ext cx="9394825" cy="5466080"/>
          </a:xfrm>
          <a:prstGeom prst="rect">
            <a:avLst/>
          </a:prstGeom>
        </p:spPr>
        <p:txBody>
          <a:bodyPr>
            <a:noAutofit/>
          </a:bodyPr>
          <a:p>
            <a:pPr marL="445770" indent="-354965" defTabSz="266700">
              <a:spcBef>
                <a:spcPts val="1200"/>
              </a:spcBef>
            </a:pPr>
            <a:r>
              <a:rPr lang="en-US" altLang="zh-CN" sz="2000" b="0" i="0">
                <a:solidFill>
                  <a:srgbClr val="336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4. 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审计与监控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18000"/>
              </a:lnSpc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审数据库审计实施：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实施数据库审计，记录所有数据访问和操作日志，便于追踪和分析潜在的安全事件。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安全事件监控：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设置监控系统，实时监控数据库性能和安全事件，及时发现异常活动。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45770" indent="-354965" defTabSz="266700">
              <a:spcBef>
                <a:spcPts val="1200"/>
              </a:spcBef>
            </a:pPr>
            <a:r>
              <a:rPr lang="en-US" altLang="zh-CN" sz="2000" b="0" i="0">
                <a:solidFill>
                  <a:srgbClr val="336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5. 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SQL 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注入防护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参数化查询使用：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使用参数化查询和预编译语句，避免直接拼接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SQL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语句。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spcBef>
                <a:spcPts val="8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安全测试周期：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定期进行安全测试，发现和修复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SQL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注入漏洞。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defTabSz="266700">
              <a:spcBef>
                <a:spcPts val="10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45770" indent="-354965" defTabSz="266700">
              <a:spcBef>
                <a:spcPct val="0"/>
              </a:spcBef>
            </a:pPr>
            <a:r>
              <a:rPr lang="en-US" altLang="zh-CN" sz="2000" b="0" i="0">
                <a:solidFill>
                  <a:srgbClr val="336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6. 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数据完整性保护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18000"/>
              </a:lnSpc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数据完整性约束：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使用约束（如主键、外键、唯一性约束）确保数据的完整性。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18000"/>
              </a:lnSpc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事务管理实施：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实施事务管理，确保数据操作的原子性和一致性。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45770" indent="-354965" defTabSz="266700">
              <a:spcBef>
                <a:spcPts val="1300"/>
              </a:spcBef>
            </a:pPr>
            <a:r>
              <a:rPr lang="en-US" altLang="zh-CN" sz="2000" b="0" i="0">
                <a:solidFill>
                  <a:srgbClr val="336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7. 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数据库防火墙和网络隔离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数据库防火墙部署：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部署数据库防火墙，阻止可疑的访问请求和攻击行为。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spcBef>
                <a:spcPts val="8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网络隔离策略：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将数据库服务器与外部网络隔离，限制直接访问，增强安全性。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8" name="图片 37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数据库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Database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068070" y="884555"/>
            <a:ext cx="9394825" cy="5466080"/>
          </a:xfrm>
          <a:prstGeom prst="rect">
            <a:avLst/>
          </a:prstGeom>
        </p:spPr>
        <p:txBody>
          <a:bodyPr>
            <a:noAutofit/>
          </a:bodyPr>
          <a:p>
            <a:pPr marL="445770" indent="-354965" defTabSz="266700">
              <a:spcBef>
                <a:spcPts val="1200"/>
              </a:spcBef>
            </a:pPr>
            <a:r>
              <a:rPr lang="en-US" altLang="zh-CN" sz="2000" b="0" i="0">
                <a:solidFill>
                  <a:srgbClr val="336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4. 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审计与监控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18000"/>
              </a:lnSpc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审数据库审计实施：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实施数据库审计，记录所有数据访问和操作日志，便于追踪和分析潜在的安全事件。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安全事件监控：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设置监控系统，实时监控数据库性能和安全事件，及时发现异常活动。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45770" indent="-354965" defTabSz="266700">
              <a:spcBef>
                <a:spcPts val="1200"/>
              </a:spcBef>
            </a:pPr>
            <a:r>
              <a:rPr lang="en-US" altLang="zh-CN" sz="2000" b="0" i="0">
                <a:solidFill>
                  <a:srgbClr val="336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5. 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SQL 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注入防护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参数化查询使用：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使用参数化查询和预编译语句，避免直接拼接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SQL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语句。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spcBef>
                <a:spcPts val="8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安全测试周期：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定期进行安全测试，发现和修复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SQL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注入漏洞。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defTabSz="266700">
              <a:spcBef>
                <a:spcPts val="10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45770" indent="-354965" defTabSz="266700">
              <a:spcBef>
                <a:spcPct val="0"/>
              </a:spcBef>
            </a:pPr>
            <a:r>
              <a:rPr lang="en-US" altLang="zh-CN" sz="2000" b="0" i="0">
                <a:solidFill>
                  <a:srgbClr val="336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6. 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数据完整性保护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18000"/>
              </a:lnSpc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数据完整性约束：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使用约束（如主键、外键、唯一性约束）确保数据的完整性。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lnSpc>
                <a:spcPct val="118000"/>
              </a:lnSpc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事务管理实施：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实施事务管理，确保数据操作的原子性和一致性。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45770" indent="-354965" defTabSz="266700">
              <a:spcBef>
                <a:spcPts val="1300"/>
              </a:spcBef>
            </a:pPr>
            <a:r>
              <a:rPr lang="en-US" altLang="zh-CN" sz="2000" b="0" i="0">
                <a:solidFill>
                  <a:srgbClr val="336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7. 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数据库防火墙和网络隔离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spcBef>
                <a:spcPts val="9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数据库防火墙部署：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部署数据库防火墙，阻止可疑的访问请求和攻击行为。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1600" indent="0" defTabSz="266700">
              <a:spcBef>
                <a:spcPts val="800"/>
              </a:spcBef>
              <a:spcAft>
                <a:spcPct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网络隔离策略：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将数据库服务器与外部网络隔离，限制直接访问，增强安全性。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数据库</a:t>
              </a:r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Database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06475" y="1587500"/>
            <a:ext cx="999807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1.索引优化</a:t>
            </a:r>
            <a:endParaRPr lang="zh-CN" altLang="en-US"/>
          </a:p>
          <a:p>
            <a:r>
              <a:rPr lang="zh-CN" altLang="en-US"/>
              <a:t>索引创建与维护：根据查询频率和数据访问模式，创建适当的索引，提高查询性能。</a:t>
            </a:r>
            <a:endParaRPr lang="zh-CN" altLang="en-US"/>
          </a:p>
          <a:p>
            <a:r>
              <a:rPr lang="zh-CN" altLang="en-US"/>
              <a:t>索引分析与重建：定期分析和重建索引，以优化数据库的读取效率。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2.查询优化</a:t>
            </a:r>
            <a:endParaRPr lang="zh-CN" altLang="en-US"/>
          </a:p>
          <a:p>
            <a:r>
              <a:rPr lang="zh-CN" altLang="en-US"/>
              <a:t>执行计划分析：通过分析执行计划，识别并优化性能瓶颈的查询语句。</a:t>
            </a:r>
            <a:endParaRPr lang="zh-CN" altLang="en-US"/>
          </a:p>
          <a:p>
            <a:r>
              <a:rPr lang="zh-CN" altLang="en-US"/>
              <a:t>查询简化：避免使用不必要的复杂查询，简化 SQL 语句，减少计算负担。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3.数据库配置</a:t>
            </a:r>
            <a:endParaRPr lang="zh-CN" altLang="en-US"/>
          </a:p>
          <a:p>
            <a:r>
              <a:rPr lang="zh-CN" altLang="en-US"/>
              <a:t>配置参数调整：根据硬件环境和应用需求，调整数据库配置参数（如缓冲区大小、连接数等）以提升性能。</a:t>
            </a:r>
            <a:endParaRPr lang="zh-CN" altLang="en-US"/>
          </a:p>
          <a:p>
            <a:r>
              <a:rPr lang="zh-CN" altLang="en-US"/>
              <a:t>性能监测与评估：定期监测和评估数据库性能，调整配置以应对不断变化的负载。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4.缓存策略</a:t>
            </a:r>
            <a:endParaRPr lang="zh-CN" altLang="en-US"/>
          </a:p>
          <a:p>
            <a:r>
              <a:rPr lang="zh-CN" altLang="en-US"/>
              <a:t>数据缓存机制：实施数据缓存机制，将频繁访问的数据存储在内存中，减少数据库的直接查询。</a:t>
            </a:r>
            <a:endParaRPr lang="zh-CN" altLang="en-US"/>
          </a:p>
          <a:p>
            <a:r>
              <a:rPr lang="zh-CN" altLang="en-US"/>
              <a:t>缓存技术应用：使用内容分发网络（CDN）和应用缓存（如 Redis）提升数据访问速度和系统响应能力。</a:t>
            </a:r>
            <a:endParaRPr lang="zh-CN" altLang="en-US"/>
          </a:p>
        </p:txBody>
      </p:sp>
      <p:sp>
        <p:nvSpPr>
          <p:cNvPr id="22" name="矩形: 圆角 12"/>
          <p:cNvSpPr/>
          <p:nvPr>
            <p:custDataLst>
              <p:tags r:id="rId1"/>
            </p:custDataLst>
          </p:nvPr>
        </p:nvSpPr>
        <p:spPr>
          <a:xfrm>
            <a:off x="1619250" y="106680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性能</a:t>
            </a:r>
            <a:r>
              <a:rPr lang="zh-CN" altLang="en-US" dirty="0">
                <a:latin typeface="+mj-ea"/>
                <a:ea typeface="+mj-ea"/>
              </a:rPr>
              <a:t>优化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2589266" y="3765720"/>
            <a:ext cx="7013468" cy="3096927"/>
          </a:xfrm>
          <a:custGeom>
            <a:avLst/>
            <a:gdLst>
              <a:gd name="connsiteX0" fmla="*/ 3869777 w 7739555"/>
              <a:gd name="connsiteY0" fmla="*/ 0 h 3417544"/>
              <a:gd name="connsiteX1" fmla="*/ 7693612 w 7739555"/>
              <a:gd name="connsiteY1" fmla="*/ 3116516 h 3417544"/>
              <a:gd name="connsiteX2" fmla="*/ 7739555 w 7739555"/>
              <a:gd name="connsiteY2" fmla="*/ 3417544 h 3417544"/>
              <a:gd name="connsiteX3" fmla="*/ 0 w 7739555"/>
              <a:gd name="connsiteY3" fmla="*/ 3417544 h 3417544"/>
              <a:gd name="connsiteX4" fmla="*/ 45942 w 7739555"/>
              <a:gd name="connsiteY4" fmla="*/ 3116516 h 3417544"/>
              <a:gd name="connsiteX5" fmla="*/ 3869777 w 7739555"/>
              <a:gd name="connsiteY5" fmla="*/ 0 h 341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9555" h="3417544">
                <a:moveTo>
                  <a:pt x="3869777" y="0"/>
                </a:moveTo>
                <a:cubicBezTo>
                  <a:pt x="5755963" y="0"/>
                  <a:pt x="7329660" y="1337924"/>
                  <a:pt x="7693612" y="3116516"/>
                </a:cubicBezTo>
                <a:lnTo>
                  <a:pt x="7739555" y="3417544"/>
                </a:lnTo>
                <a:lnTo>
                  <a:pt x="0" y="3417544"/>
                </a:lnTo>
                <a:lnTo>
                  <a:pt x="45942" y="3116516"/>
                </a:lnTo>
                <a:cubicBezTo>
                  <a:pt x="409895" y="1337924"/>
                  <a:pt x="1983592" y="0"/>
                  <a:pt x="3869777" y="0"/>
                </a:cubicBezTo>
                <a:close/>
              </a:path>
            </a:pathLst>
          </a:custGeom>
          <a:solidFill>
            <a:srgbClr val="FFE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270371" y="1823971"/>
            <a:ext cx="5651258" cy="1426157"/>
            <a:chOff x="5012530" y="3395133"/>
            <a:chExt cx="8684967" cy="1426157"/>
          </a:xfrm>
        </p:grpSpPr>
        <p:sp>
          <p:nvSpPr>
            <p:cNvPr id="12" name="文本框 11"/>
            <p:cNvSpPr txBox="1"/>
            <p:nvPr/>
          </p:nvSpPr>
          <p:spPr>
            <a:xfrm>
              <a:off x="5025784" y="3395133"/>
              <a:ext cx="8671713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系统设计</a:t>
              </a:r>
              <a:endPara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12530" y="4514585"/>
              <a:ext cx="856669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System design</a:t>
              </a:r>
              <a:endParaRPr lang="en-US" altLang="zh-CN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852663" y="1110357"/>
            <a:ext cx="2486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PART.04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1"/>
          <a:srcRect b="55370"/>
          <a:stretch>
            <a:fillRect/>
          </a:stretch>
        </p:blipFill>
        <p:spPr>
          <a:xfrm>
            <a:off x="2691467" y="3830637"/>
            <a:ext cx="6809066" cy="303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系统设计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System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4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2015" y="1957705"/>
            <a:ext cx="10428605" cy="3717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表示层（Presentation Layer）：这是用户与系统交互的界面。它负责接收用户输入（如在界面中填写身体信息、选择目标等），并将系统的输出展示给用户（如推荐的食物列表）。可以是网页、移动应用的界面等。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业务逻辑层（Business Logic Layer）：此层包含了系统的核心业务逻辑，相当于 MVC 中的控制器和部分模型功能。它处理表示层传来的请求，例如根据用户输入的身体信息和目标，调用相关算法和规则来生成食物推荐逻辑。同时，它还协调数据访问层和表示层之间的交互，对数据进行必要的处理和转换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数据访问层（Data Access Layer）：主要负责与数据库或其他数据存储系统进行交互，如存储和读取用户信息、食物营养数据等。这一层确保业务逻辑层能够方便地获取和更新所需的数据。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0" y="964669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架构介绍：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三层架构将系统分为表示层、业务逻辑层和数据访问层。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06475" y="1587500"/>
            <a:ext cx="9998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小程序端总共分为五个模块（注册登录、首页、小助手、记录、我的），划分依据主要是为了更好地满足用户需求，明晰功能定位，确保用户能够快速找到所需功能，同时保持操作的直观性和便捷性。</a:t>
            </a:r>
            <a:endParaRPr lang="zh-CN" altLang="en-US"/>
          </a:p>
        </p:txBody>
      </p:sp>
      <p:sp>
        <p:nvSpPr>
          <p:cNvPr id="22" name="矩形: 圆角 12"/>
          <p:cNvSpPr/>
          <p:nvPr>
            <p:custDataLst>
              <p:tags r:id="rId1"/>
            </p:custDataLst>
          </p:nvPr>
        </p:nvSpPr>
        <p:spPr>
          <a:xfrm>
            <a:off x="1619250" y="106680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功能模块流程图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43784" b="47212"/>
          <a:stretch>
            <a:fillRect/>
          </a:stretch>
        </p:blipFill>
        <p:spPr>
          <a:xfrm>
            <a:off x="800735" y="2719070"/>
            <a:ext cx="2543810" cy="281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IMG_256"/>
          <p:cNvPicPr>
            <a:picLocks noChangeAspect="1"/>
          </p:cNvPicPr>
          <p:nvPr/>
        </p:nvPicPr>
        <p:blipFill>
          <a:blip r:embed="rId3"/>
          <a:srcRect b="75623"/>
          <a:stretch>
            <a:fillRect/>
          </a:stretch>
        </p:blipFill>
        <p:spPr>
          <a:xfrm>
            <a:off x="3005455" y="2341880"/>
            <a:ext cx="1608455" cy="3956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0871" t="25395" r="18036" b="56209"/>
          <a:stretch>
            <a:fillRect/>
          </a:stretch>
        </p:blipFill>
        <p:spPr>
          <a:xfrm>
            <a:off x="4712335" y="2214245"/>
            <a:ext cx="1524000" cy="431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5556" t="52853" r="26592" b="27537"/>
          <a:stretch>
            <a:fillRect/>
          </a:stretch>
        </p:blipFill>
        <p:spPr>
          <a:xfrm>
            <a:off x="6525895" y="2214245"/>
            <a:ext cx="1442085" cy="431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72787" r="10916"/>
          <a:stretch>
            <a:fillRect/>
          </a:stretch>
        </p:blipFill>
        <p:spPr>
          <a:xfrm>
            <a:off x="8293100" y="2214245"/>
            <a:ext cx="1402715" cy="4312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11" name="文本框 10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系统设计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文本框 11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System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4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14" name="图片 13" descr="b88c5e0b311fb6e401f1ab757f91175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t="29914" b="51038"/>
          <a:stretch>
            <a:fillRect/>
          </a:stretch>
        </p:blipFill>
        <p:spPr>
          <a:xfrm>
            <a:off x="368962" y="1577142"/>
            <a:ext cx="11453678" cy="14541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0775" y="961390"/>
            <a:ext cx="9334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整体技术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架构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8962" y="1573968"/>
            <a:ext cx="11453679" cy="1454150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>
            <p:custDataLst>
              <p:tags r:id="rId2"/>
            </p:custDataLst>
          </p:nvPr>
        </p:nvGrpSpPr>
        <p:grpSpPr>
          <a:xfrm>
            <a:off x="1930401" y="2116667"/>
            <a:ext cx="8605582" cy="3928533"/>
            <a:chOff x="965201" y="2116667"/>
            <a:chExt cx="8605582" cy="3928533"/>
          </a:xfrm>
        </p:grpSpPr>
        <p:grpSp>
          <p:nvGrpSpPr>
            <p:cNvPr id="43" name="组合 42"/>
            <p:cNvGrpSpPr/>
            <p:nvPr/>
          </p:nvGrpSpPr>
          <p:grpSpPr>
            <a:xfrm>
              <a:off x="965201" y="2116667"/>
              <a:ext cx="1574834" cy="3928533"/>
              <a:chOff x="965201" y="2116667"/>
              <a:chExt cx="1574834" cy="3928533"/>
            </a:xfrm>
          </p:grpSpPr>
          <p:sp>
            <p:nvSpPr>
              <p:cNvPr id="13" name="矩形: 圆角 12"/>
              <p:cNvSpPr/>
              <p:nvPr>
                <p:custDataLst>
                  <p:tags r:id="rId3"/>
                </p:custDataLst>
              </p:nvPr>
            </p:nvSpPr>
            <p:spPr>
              <a:xfrm>
                <a:off x="965201" y="2116667"/>
                <a:ext cx="1574834" cy="39285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>
                <p:custDataLst>
                  <p:tags r:id="rId4"/>
                </p:custDataLst>
              </p:nvPr>
            </p:nvSpPr>
            <p:spPr>
              <a:xfrm>
                <a:off x="1185154" y="2317132"/>
                <a:ext cx="1134928" cy="11349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722888" y="2116667"/>
              <a:ext cx="1574834" cy="3928533"/>
              <a:chOff x="965201" y="2116667"/>
              <a:chExt cx="1574834" cy="3928533"/>
            </a:xfrm>
          </p:grpSpPr>
          <p:sp>
            <p:nvSpPr>
              <p:cNvPr id="45" name="矩形: 圆角 44"/>
              <p:cNvSpPr/>
              <p:nvPr>
                <p:custDataLst>
                  <p:tags r:id="rId5"/>
                </p:custDataLst>
              </p:nvPr>
            </p:nvSpPr>
            <p:spPr>
              <a:xfrm>
                <a:off x="965201" y="2116667"/>
                <a:ext cx="1574834" cy="39285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>
                <p:custDataLst>
                  <p:tags r:id="rId6"/>
                </p:custDataLst>
              </p:nvPr>
            </p:nvSpPr>
            <p:spPr>
              <a:xfrm>
                <a:off x="1185154" y="2317132"/>
                <a:ext cx="1134928" cy="11349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4480575" y="2116667"/>
              <a:ext cx="1574834" cy="3928533"/>
              <a:chOff x="965201" y="2116667"/>
              <a:chExt cx="1574834" cy="3928533"/>
            </a:xfrm>
          </p:grpSpPr>
          <p:sp>
            <p:nvSpPr>
              <p:cNvPr id="48" name="矩形: 圆角 47"/>
              <p:cNvSpPr/>
              <p:nvPr>
                <p:custDataLst>
                  <p:tags r:id="rId7"/>
                </p:custDataLst>
              </p:nvPr>
            </p:nvSpPr>
            <p:spPr>
              <a:xfrm>
                <a:off x="965201" y="2116667"/>
                <a:ext cx="1574834" cy="39285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>
                <p:custDataLst>
                  <p:tags r:id="rId8"/>
                </p:custDataLst>
              </p:nvPr>
            </p:nvSpPr>
            <p:spPr>
              <a:xfrm>
                <a:off x="1185154" y="2317132"/>
                <a:ext cx="1134928" cy="11349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238262" y="2116667"/>
              <a:ext cx="1574834" cy="3928533"/>
              <a:chOff x="965201" y="2116667"/>
              <a:chExt cx="1574834" cy="3928533"/>
            </a:xfrm>
          </p:grpSpPr>
          <p:sp>
            <p:nvSpPr>
              <p:cNvPr id="51" name="矩形: 圆角 50"/>
              <p:cNvSpPr/>
              <p:nvPr>
                <p:custDataLst>
                  <p:tags r:id="rId9"/>
                </p:custDataLst>
              </p:nvPr>
            </p:nvSpPr>
            <p:spPr>
              <a:xfrm>
                <a:off x="965201" y="2116667"/>
                <a:ext cx="1574834" cy="39285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10"/>
                </p:custDataLst>
              </p:nvPr>
            </p:nvSpPr>
            <p:spPr>
              <a:xfrm>
                <a:off x="1185154" y="2317132"/>
                <a:ext cx="1134928" cy="11349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7995949" y="2116667"/>
              <a:ext cx="1574834" cy="3928533"/>
              <a:chOff x="965201" y="2116667"/>
              <a:chExt cx="1574834" cy="3928533"/>
            </a:xfrm>
          </p:grpSpPr>
          <p:sp>
            <p:nvSpPr>
              <p:cNvPr id="54" name="矩形: 圆角 53"/>
              <p:cNvSpPr/>
              <p:nvPr>
                <p:custDataLst>
                  <p:tags r:id="rId11"/>
                </p:custDataLst>
              </p:nvPr>
            </p:nvSpPr>
            <p:spPr>
              <a:xfrm>
                <a:off x="965201" y="2116667"/>
                <a:ext cx="1574834" cy="39285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>
                <p:custDataLst>
                  <p:tags r:id="rId12"/>
                </p:custDataLst>
              </p:nvPr>
            </p:nvSpPr>
            <p:spPr>
              <a:xfrm>
                <a:off x="1185154" y="2317132"/>
                <a:ext cx="1134928" cy="113492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0" name="文本框 59"/>
          <p:cNvSpPr txBox="1"/>
          <p:nvPr>
            <p:custDataLst>
              <p:tags r:id="rId13"/>
            </p:custDataLst>
          </p:nvPr>
        </p:nvSpPr>
        <p:spPr>
          <a:xfrm>
            <a:off x="1930401" y="3570817"/>
            <a:ext cx="1574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框架</a:t>
            </a:r>
            <a:endParaRPr lang="zh-CN" altLang="en-US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文本框 60"/>
          <p:cNvSpPr txBox="1"/>
          <p:nvPr>
            <p:custDataLst>
              <p:tags r:id="rId14"/>
            </p:custDataLst>
          </p:nvPr>
        </p:nvSpPr>
        <p:spPr>
          <a:xfrm>
            <a:off x="3683001" y="3570817"/>
            <a:ext cx="1574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开发</a:t>
            </a:r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工具</a:t>
            </a:r>
            <a:endParaRPr lang="zh-CN" altLang="en-US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文本框 61"/>
          <p:cNvSpPr txBox="1"/>
          <p:nvPr>
            <p:custDataLst>
              <p:tags r:id="rId15"/>
            </p:custDataLst>
          </p:nvPr>
        </p:nvSpPr>
        <p:spPr>
          <a:xfrm>
            <a:off x="5435601" y="3570817"/>
            <a:ext cx="1574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开发</a:t>
            </a:r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语言</a:t>
            </a:r>
            <a:endParaRPr lang="zh-CN" altLang="en-US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3" name="文本框 62"/>
          <p:cNvSpPr txBox="1"/>
          <p:nvPr>
            <p:custDataLst>
              <p:tags r:id="rId16"/>
            </p:custDataLst>
          </p:nvPr>
        </p:nvSpPr>
        <p:spPr>
          <a:xfrm>
            <a:off x="7205134" y="3570817"/>
            <a:ext cx="1574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数据库</a:t>
            </a:r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连接</a:t>
            </a:r>
            <a:endParaRPr lang="zh-CN" altLang="en-US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文本框 63"/>
          <p:cNvSpPr txBox="1"/>
          <p:nvPr>
            <p:custDataLst>
              <p:tags r:id="rId17"/>
            </p:custDataLst>
          </p:nvPr>
        </p:nvSpPr>
        <p:spPr>
          <a:xfrm>
            <a:off x="8966201" y="3570817"/>
            <a:ext cx="1574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中间</a:t>
            </a:r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件</a:t>
            </a:r>
            <a:endParaRPr lang="zh-CN" altLang="en-US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文本框 64"/>
          <p:cNvSpPr txBox="1"/>
          <p:nvPr>
            <p:custDataLst>
              <p:tags r:id="rId18"/>
            </p:custDataLst>
          </p:nvPr>
        </p:nvSpPr>
        <p:spPr>
          <a:xfrm>
            <a:off x="10718801" y="3570817"/>
            <a:ext cx="1574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养生味</a:t>
            </a:r>
            <a:endParaRPr lang="zh-CN" altLang="en-US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文本框 65"/>
          <p:cNvSpPr txBox="1"/>
          <p:nvPr>
            <p:custDataLst>
              <p:tags r:id="rId19"/>
            </p:custDataLst>
          </p:nvPr>
        </p:nvSpPr>
        <p:spPr>
          <a:xfrm>
            <a:off x="1967442" y="3940149"/>
            <a:ext cx="1427691" cy="1209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ea"/>
              </a:rPr>
              <a:t>前端（微信小程序开发框架）+后端（Node框架）</a:t>
            </a:r>
            <a:endParaRPr lang="zh-CN" altLang="en-US" sz="14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20"/>
            </p:custDataLst>
          </p:nvPr>
        </p:nvSpPr>
        <p:spPr>
          <a:xfrm>
            <a:off x="3732428" y="3940149"/>
            <a:ext cx="1427691" cy="1671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ea"/>
              </a:rPr>
              <a:t>vscode</a:t>
            </a:r>
            <a:endParaRPr lang="zh-CN" altLang="en-US" sz="14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+mn-ea"/>
            </a:endParaRPr>
          </a:p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ea"/>
              </a:rPr>
              <a:t>HBuilderX</a:t>
            </a:r>
            <a:endParaRPr lang="zh-CN" altLang="en-US" sz="14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+mn-ea"/>
            </a:endParaRPr>
          </a:p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ea"/>
              </a:rPr>
              <a:t>微信开发工</a:t>
            </a:r>
            <a:r>
              <a:rPr lang="zh-CN" alt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ea"/>
              </a:rPr>
              <a:t>具</a:t>
            </a:r>
            <a:endParaRPr lang="zh-CN" altLang="en-US" sz="14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+mn-ea"/>
            </a:endParaRPr>
          </a:p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ea"/>
              </a:rPr>
              <a:t>mysql+tomcat</a:t>
            </a:r>
            <a:endParaRPr lang="zh-CN" altLang="en-US" sz="14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21"/>
            </p:custDataLst>
          </p:nvPr>
        </p:nvSpPr>
        <p:spPr>
          <a:xfrm>
            <a:off x="5497414" y="3940149"/>
            <a:ext cx="1427691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ea"/>
              </a:rPr>
              <a:t>html+css+js+java+sql</a:t>
            </a:r>
            <a:endParaRPr lang="zh-CN" altLang="en-US" sz="14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22"/>
            </p:custDataLst>
          </p:nvPr>
        </p:nvSpPr>
        <p:spPr>
          <a:xfrm>
            <a:off x="7262400" y="3940149"/>
            <a:ext cx="1427691" cy="370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en-US" altLang="zh-CN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ea"/>
              </a:rPr>
              <a:t>mysql</a:t>
            </a:r>
            <a:endParaRPr lang="en-US" altLang="zh-CN" sz="14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23"/>
            </p:custDataLst>
          </p:nvPr>
        </p:nvSpPr>
        <p:spPr>
          <a:xfrm>
            <a:off x="9027386" y="3940149"/>
            <a:ext cx="1427691" cy="92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n-ea"/>
              </a:rPr>
              <a:t>Redis、RocketNQ，Minio</a:t>
            </a:r>
            <a:endParaRPr lang="zh-CN" altLang="en-US" sz="140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+mn-ea"/>
            </a:endParaRPr>
          </a:p>
        </p:txBody>
      </p:sp>
      <p:pic>
        <p:nvPicPr>
          <p:cNvPr id="74" name="图形 7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106739" y="2538533"/>
            <a:ext cx="727358" cy="727358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2354139" y="2540036"/>
            <a:ext cx="727358" cy="727358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6573" b="89437" l="9007" r="93015">
                        <a14:foregroundMark x1="34743" y1="13850" x2="31985" y2="18779"/>
                        <a14:foregroundMark x1="29412" y1="16901" x2="19301" y2="28169"/>
                        <a14:foregroundMark x1="32537" y1="14554" x2="65074" y2="7277"/>
                        <a14:foregroundMark x1="43934" y1="8685" x2="54779" y2="7042"/>
                        <a14:foregroundMark x1="54779" y1="7042" x2="55331" y2="7042"/>
                        <a14:foregroundMark x1="72794" y1="12676" x2="81066" y2="19718"/>
                        <a14:foregroundMark x1="81066" y1="19718" x2="81250" y2="20188"/>
                        <a14:foregroundMark x1="92831" y1="30751" x2="93015" y2="35211"/>
                        <a14:foregroundMark x1="10478" y1="31221" x2="9191" y2="34742"/>
                        <a14:foregroundMark x1="32169" y1="9859" x2="43750" y2="6808"/>
                        <a14:foregroundMark x1="40441" y1="7277" x2="43750" y2="65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8145" y="2598427"/>
            <a:ext cx="930093" cy="728345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0000" l="10000" r="90000">
                        <a14:foregroundMark x1="54620" y1="24069" x2="55707" y2="28940"/>
                        <a14:foregroundMark x1="60598" y1="22063" x2="62228" y2="30086"/>
                        <a14:foregroundMark x1="64674" y1="25215" x2="64946" y2="34957"/>
                        <a14:foregroundMark x1="66033" y1="30659" x2="63859" y2="43553"/>
                        <a14:foregroundMark x1="62772" y1="27794" x2="58424" y2="44986"/>
                        <a14:foregroundMark x1="62228" y1="41547" x2="45109" y2="38682"/>
                        <a14:foregroundMark x1="50000" y1="38109" x2="48641" y2="28653"/>
                        <a14:foregroundMark x1="50000" y1="36676" x2="44837" y2="27794"/>
                        <a14:foregroundMark x1="51902" y1="21203" x2="55163" y2="29799"/>
                        <a14:foregroundMark x1="37772" y1="56160" x2="37772" y2="71347"/>
                        <a14:foregroundMark x1="30978" y1="60745" x2="33424" y2="74499"/>
                        <a14:foregroundMark x1="35054" y1="58453" x2="24185" y2="67622"/>
                        <a14:foregroundMark x1="26902" y1="64183" x2="27174" y2="75645"/>
                        <a14:foregroundMark x1="27446" y1="72779" x2="38587" y2="76791"/>
                        <a14:foregroundMark x1="30163" y1="76504" x2="43750" y2="73066"/>
                        <a14:foregroundMark x1="43750" y1="73066" x2="43750" y2="73066"/>
                        <a14:foregroundMark x1="38587" y1="59026" x2="46196" y2="66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4924" y="2429460"/>
            <a:ext cx="959828" cy="910272"/>
          </a:xfrm>
          <a:prstGeom prst="rect">
            <a:avLst/>
          </a:prstGeom>
        </p:spPr>
      </p:pic>
      <p:pic>
        <p:nvPicPr>
          <p:cNvPr id="88" name="图形 87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391773" y="2538534"/>
            <a:ext cx="727358" cy="727358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19" name="文本框 18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系统设计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System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4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22" name="图片 21" descr="b88c5e0b311fb6e401f1ab757f91175_副本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3" name="矩形: 圆角 12"/>
          <p:cNvSpPr/>
          <p:nvPr>
            <p:custDataLst>
              <p:tags r:id="rId1"/>
            </p:custDataLst>
          </p:nvPr>
        </p:nvSpPr>
        <p:spPr>
          <a:xfrm>
            <a:off x="1310640" y="1071880"/>
            <a:ext cx="1260000" cy="44958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启动</a:t>
            </a:r>
            <a:r>
              <a:rPr lang="zh-CN" altLang="en-US" dirty="0">
                <a:latin typeface="+mj-ea"/>
                <a:ea typeface="+mj-ea"/>
              </a:rPr>
              <a:t>页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2"/>
            </p:custDataLst>
          </p:nvPr>
        </p:nvSpPr>
        <p:spPr>
          <a:xfrm>
            <a:off x="10632116" y="5383722"/>
            <a:ext cx="286643" cy="28664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页面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96920" y="1587500"/>
            <a:ext cx="2144441" cy="4320000"/>
          </a:xfrm>
          <a:prstGeom prst="rect">
            <a:avLst/>
          </a:prstGeom>
        </p:spPr>
      </p:pic>
      <p:pic>
        <p:nvPicPr>
          <p:cNvPr id="12" name="图片 11" descr="页面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2485" y="1587500"/>
            <a:ext cx="2144147" cy="4320000"/>
          </a:xfrm>
          <a:prstGeom prst="rect">
            <a:avLst/>
          </a:prstGeom>
        </p:spPr>
      </p:pic>
      <p:pic>
        <p:nvPicPr>
          <p:cNvPr id="16" name="图片 15" descr="页面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398510" y="1587500"/>
            <a:ext cx="2144028" cy="4320000"/>
          </a:xfrm>
          <a:prstGeom prst="rect">
            <a:avLst/>
          </a:prstGeom>
        </p:spPr>
      </p:pic>
      <p:pic>
        <p:nvPicPr>
          <p:cNvPr id="21" name="图片 20" descr="页面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32475" y="1587500"/>
            <a:ext cx="2144406" cy="4320000"/>
          </a:xfrm>
          <a:prstGeom prst="rect">
            <a:avLst/>
          </a:prstGeom>
        </p:spPr>
      </p:pic>
      <p:sp>
        <p:nvSpPr>
          <p:cNvPr id="22" name="矩形: 圆角 12"/>
          <p:cNvSpPr/>
          <p:nvPr>
            <p:custDataLst>
              <p:tags r:id="rId11"/>
            </p:custDataLst>
          </p:nvPr>
        </p:nvSpPr>
        <p:spPr>
          <a:xfrm>
            <a:off x="6118860" y="1057275"/>
            <a:ext cx="156845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忘记密码页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3" name="矩形: 圆角 12"/>
          <p:cNvSpPr/>
          <p:nvPr>
            <p:custDataLst>
              <p:tags r:id="rId12"/>
            </p:custDataLst>
          </p:nvPr>
        </p:nvSpPr>
        <p:spPr>
          <a:xfrm>
            <a:off x="3719195" y="1057910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登陆</a:t>
            </a:r>
            <a:r>
              <a:rPr lang="zh-CN" altLang="en-US" dirty="0">
                <a:latin typeface="+mj-ea"/>
                <a:ea typeface="+mj-ea"/>
              </a:rPr>
              <a:t>页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4" name="矩形: 圆角 12"/>
          <p:cNvSpPr/>
          <p:nvPr>
            <p:custDataLst>
              <p:tags r:id="rId13"/>
            </p:custDataLst>
          </p:nvPr>
        </p:nvSpPr>
        <p:spPr>
          <a:xfrm>
            <a:off x="8796020" y="1037590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注册页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3160" y="4683760"/>
            <a:ext cx="395605" cy="184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曲线连接符 24"/>
          <p:cNvCxnSpPr>
            <a:stCxn id="14" idx="2"/>
            <a:endCxn id="16" idx="1"/>
          </p:cNvCxnSpPr>
          <p:nvPr/>
        </p:nvCxnSpPr>
        <p:spPr>
          <a:xfrm rot="5400000" flipH="1" flipV="1">
            <a:off x="5584825" y="2054225"/>
            <a:ext cx="1120140" cy="4507230"/>
          </a:xfrm>
          <a:prstGeom prst="curvedConnector4">
            <a:avLst>
              <a:gd name="adj1" fmla="val -114059"/>
              <a:gd name="adj2" fmla="val 95646"/>
            </a:avLst>
          </a:prstGeom>
          <a:ln>
            <a:prstDash val="sysDot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664075" y="4683760"/>
            <a:ext cx="395605" cy="184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曲线连接符 29"/>
          <p:cNvCxnSpPr/>
          <p:nvPr/>
        </p:nvCxnSpPr>
        <p:spPr>
          <a:xfrm rot="5400000" flipH="1" flipV="1">
            <a:off x="4787265" y="3822700"/>
            <a:ext cx="1120140" cy="970280"/>
          </a:xfrm>
          <a:prstGeom prst="curvedConnector4">
            <a:avLst>
              <a:gd name="adj1" fmla="val -28344"/>
              <a:gd name="adj2" fmla="val 60209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12"/>
          <p:cNvSpPr/>
          <p:nvPr>
            <p:custDataLst>
              <p:tags r:id="rId1"/>
            </p:custDataLst>
          </p:nvPr>
        </p:nvSpPr>
        <p:spPr>
          <a:xfrm>
            <a:off x="2287905" y="1622425"/>
            <a:ext cx="184594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用户类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4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" y="2236470"/>
            <a:ext cx="5755640" cy="354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930" y="2646680"/>
            <a:ext cx="2444750" cy="254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715" y="2537460"/>
            <a:ext cx="2719705" cy="26536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: 圆角 12"/>
          <p:cNvSpPr/>
          <p:nvPr>
            <p:custDataLst>
              <p:tags r:id="rId5"/>
            </p:custDataLst>
          </p:nvPr>
        </p:nvSpPr>
        <p:spPr>
          <a:xfrm>
            <a:off x="6657340" y="1976120"/>
            <a:ext cx="1629410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菜品类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矩形: 圆角 12"/>
          <p:cNvSpPr/>
          <p:nvPr>
            <p:custDataLst>
              <p:tags r:id="rId6"/>
            </p:custDataLst>
          </p:nvPr>
        </p:nvSpPr>
        <p:spPr>
          <a:xfrm>
            <a:off x="9665335" y="2077720"/>
            <a:ext cx="1907540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商家类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27760" y="842010"/>
            <a:ext cx="9334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类图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15" name="文本框 14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系统设计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System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4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21" name="图片 20" descr="b88c5e0b311fb6e401f1ab757f91175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12"/>
          <p:cNvSpPr/>
          <p:nvPr>
            <p:custDataLst>
              <p:tags r:id="rId1"/>
            </p:custDataLst>
          </p:nvPr>
        </p:nvSpPr>
        <p:spPr>
          <a:xfrm>
            <a:off x="2792095" y="3199130"/>
            <a:ext cx="184594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用例</a:t>
            </a:r>
            <a:r>
              <a:rPr lang="zh-CN" altLang="en-US" dirty="0">
                <a:latin typeface="+mj-ea"/>
                <a:ea typeface="+mj-ea"/>
              </a:rPr>
              <a:t>图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图片 2" descr="786b11d2-8b2d-4017-ac80-be44d34ebaa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055" y="805180"/>
            <a:ext cx="3273425" cy="54857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5" name="文本框 4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系统设计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文本框 5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System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4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9" name="图片 8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12"/>
          <p:cNvSpPr/>
          <p:nvPr>
            <p:custDataLst>
              <p:tags r:id="rId1"/>
            </p:custDataLst>
          </p:nvPr>
        </p:nvSpPr>
        <p:spPr>
          <a:xfrm>
            <a:off x="9665970" y="2966720"/>
            <a:ext cx="184594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时序图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" name="图片 1" descr="ec37ff42-8fb0-4da3-ab3c-caac2b3295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" y="1028700"/>
            <a:ext cx="2191000" cy="2520000"/>
          </a:xfrm>
          <a:prstGeom prst="rect">
            <a:avLst/>
          </a:prstGeom>
        </p:spPr>
      </p:pic>
      <p:pic>
        <p:nvPicPr>
          <p:cNvPr id="4" name="图片 3" descr="fe3de30a-e2ce-4c1b-9ecd-c62b4103e6a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" y="3484245"/>
            <a:ext cx="2291567" cy="2520000"/>
          </a:xfrm>
          <a:prstGeom prst="rect">
            <a:avLst/>
          </a:prstGeom>
        </p:spPr>
      </p:pic>
      <p:pic>
        <p:nvPicPr>
          <p:cNvPr id="5" name="图片 4" descr="28ed1ed4-c991-4a91-a0e8-6dd88e4c58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180" y="1152525"/>
            <a:ext cx="2232533" cy="2520000"/>
          </a:xfrm>
          <a:prstGeom prst="rect">
            <a:avLst/>
          </a:prstGeom>
        </p:spPr>
      </p:pic>
      <p:pic>
        <p:nvPicPr>
          <p:cNvPr id="6" name="图片 5" descr="417413ff-9319-429b-b498-49173feabc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180" y="3672840"/>
            <a:ext cx="2232533" cy="2520000"/>
          </a:xfrm>
          <a:prstGeom prst="rect">
            <a:avLst/>
          </a:prstGeom>
        </p:spPr>
      </p:pic>
      <p:pic>
        <p:nvPicPr>
          <p:cNvPr id="8" name="图片 7" descr="26fc0f28-b736-4392-8c5d-4bb55ce2d9b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310" y="3672840"/>
            <a:ext cx="2232533" cy="2520000"/>
          </a:xfrm>
          <a:prstGeom prst="rect">
            <a:avLst/>
          </a:prstGeom>
        </p:spPr>
      </p:pic>
      <p:pic>
        <p:nvPicPr>
          <p:cNvPr id="9" name="图片 8" descr="d3b58ff7-53ca-4552-82b0-6f7e431bd3d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840" y="1231900"/>
            <a:ext cx="2183300" cy="2520000"/>
          </a:xfrm>
          <a:prstGeom prst="rect">
            <a:avLst/>
          </a:prstGeom>
        </p:spPr>
      </p:pic>
      <p:pic>
        <p:nvPicPr>
          <p:cNvPr id="11" name="图片 10" descr="03a35108-6d4f-425e-a4b5-4f08fcb924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2970" y="1152525"/>
            <a:ext cx="2185167" cy="2520000"/>
          </a:xfrm>
          <a:prstGeom prst="rect">
            <a:avLst/>
          </a:prstGeom>
        </p:spPr>
      </p:pic>
      <p:pic>
        <p:nvPicPr>
          <p:cNvPr id="12" name="图片 11" descr="4312c3b1-ea91-4da1-9626-db7cf02296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970" y="3549015"/>
            <a:ext cx="2161600" cy="25200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14" name="文本框 13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系统设计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System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4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19" name="图片 18" descr="b88c5e0b311fb6e401f1ab757f91175_副本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2"/>
          <p:cNvSpPr/>
          <p:nvPr>
            <p:custDataLst>
              <p:tags r:id="rId1"/>
            </p:custDataLst>
          </p:nvPr>
        </p:nvSpPr>
        <p:spPr>
          <a:xfrm>
            <a:off x="4748530" y="884555"/>
            <a:ext cx="1907540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协作</a:t>
            </a:r>
            <a:r>
              <a:rPr lang="zh-CN" altLang="en-US" dirty="0">
                <a:latin typeface="+mj-ea"/>
                <a:ea typeface="+mj-ea"/>
              </a:rPr>
              <a:t>图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" name="图片 1" descr="3c7b697e-7b58-4571-9d2f-2e488f8d82e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15" y="1499235"/>
            <a:ext cx="5835015" cy="487743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4" name="文本框 3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系统设计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System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4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8" name="图片 7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2"/>
          <p:cNvSpPr/>
          <p:nvPr>
            <p:custDataLst>
              <p:tags r:id="rId1"/>
            </p:custDataLst>
          </p:nvPr>
        </p:nvSpPr>
        <p:spPr>
          <a:xfrm>
            <a:off x="4748530" y="884555"/>
            <a:ext cx="1907540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安全</a:t>
            </a:r>
            <a:r>
              <a:rPr lang="zh-CN" altLang="en-US" dirty="0">
                <a:latin typeface="+mj-ea"/>
                <a:ea typeface="+mj-ea"/>
              </a:rPr>
              <a:t>性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0" name="IM 40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600" y="1377950"/>
            <a:ext cx="7138035" cy="48139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3" name="文本框 2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系统设计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System design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4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6" name="图片 5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任意多边形: 形状 11"/>
          <p:cNvSpPr/>
          <p:nvPr/>
        </p:nvSpPr>
        <p:spPr>
          <a:xfrm rot="16200000" flipH="1">
            <a:off x="8932594" y="-2057332"/>
            <a:ext cx="1207153" cy="5311658"/>
          </a:xfrm>
          <a:custGeom>
            <a:avLst/>
            <a:gdLst>
              <a:gd name="connsiteX0" fmla="*/ 1207008 w 1207153"/>
              <a:gd name="connsiteY0" fmla="*/ 3830330 h 5311658"/>
              <a:gd name="connsiteX1" fmla="*/ 941603 w 1207153"/>
              <a:gd name="connsiteY1" fmla="*/ 5311658 h 5311658"/>
              <a:gd name="connsiteX2" fmla="*/ 0 w 1207153"/>
              <a:gd name="connsiteY2" fmla="*/ 5311658 h 5311658"/>
              <a:gd name="connsiteX3" fmla="*/ 0 w 1207153"/>
              <a:gd name="connsiteY3" fmla="*/ 0 h 5311658"/>
              <a:gd name="connsiteX4" fmla="*/ 1207008 w 1207153"/>
              <a:gd name="connsiteY4" fmla="*/ 3830330 h 531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153" h="5311658">
                <a:moveTo>
                  <a:pt x="1207008" y="3830330"/>
                </a:moveTo>
                <a:cubicBezTo>
                  <a:pt x="1211671" y="4446316"/>
                  <a:pt x="1103727" y="4931451"/>
                  <a:pt x="941603" y="5311658"/>
                </a:cubicBezTo>
                <a:lnTo>
                  <a:pt x="0" y="5311658"/>
                </a:lnTo>
                <a:lnTo>
                  <a:pt x="0" y="0"/>
                </a:lnTo>
                <a:cubicBezTo>
                  <a:pt x="501045" y="883310"/>
                  <a:pt x="1195487" y="2368342"/>
                  <a:pt x="1207008" y="3830330"/>
                </a:cubicBezTo>
                <a:close/>
              </a:path>
            </a:pathLst>
          </a:custGeom>
          <a:solidFill>
            <a:srgbClr val="FFE5B0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1546341"/>
            <a:ext cx="1207153" cy="5311658"/>
          </a:xfrm>
          <a:custGeom>
            <a:avLst/>
            <a:gdLst>
              <a:gd name="connsiteX0" fmla="*/ 1207008 w 1207153"/>
              <a:gd name="connsiteY0" fmla="*/ 3830330 h 5311658"/>
              <a:gd name="connsiteX1" fmla="*/ 941603 w 1207153"/>
              <a:gd name="connsiteY1" fmla="*/ 5311658 h 5311658"/>
              <a:gd name="connsiteX2" fmla="*/ 0 w 1207153"/>
              <a:gd name="connsiteY2" fmla="*/ 5311658 h 5311658"/>
              <a:gd name="connsiteX3" fmla="*/ 0 w 1207153"/>
              <a:gd name="connsiteY3" fmla="*/ 0 h 5311658"/>
              <a:gd name="connsiteX4" fmla="*/ 1207008 w 1207153"/>
              <a:gd name="connsiteY4" fmla="*/ 3830330 h 531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153" h="5311658">
                <a:moveTo>
                  <a:pt x="1207008" y="3830330"/>
                </a:moveTo>
                <a:cubicBezTo>
                  <a:pt x="1211671" y="4446316"/>
                  <a:pt x="1103727" y="4931451"/>
                  <a:pt x="941603" y="5311658"/>
                </a:cubicBezTo>
                <a:lnTo>
                  <a:pt x="0" y="5311658"/>
                </a:lnTo>
                <a:lnTo>
                  <a:pt x="0" y="0"/>
                </a:lnTo>
                <a:cubicBezTo>
                  <a:pt x="501045" y="883310"/>
                  <a:pt x="1195487" y="2368342"/>
                  <a:pt x="1207008" y="3830330"/>
                </a:cubicBezTo>
                <a:close/>
              </a:path>
            </a:pathLst>
          </a:custGeom>
          <a:solidFill>
            <a:srgbClr val="FFE5B0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0" y="1"/>
            <a:ext cx="4351867" cy="3838794"/>
          </a:xfrm>
          <a:custGeom>
            <a:avLst/>
            <a:gdLst>
              <a:gd name="connsiteX0" fmla="*/ 5381884 w 5868115"/>
              <a:gd name="connsiteY0" fmla="*/ 1791035 h 5176281"/>
              <a:gd name="connsiteX1" fmla="*/ 3451906 w 5868115"/>
              <a:gd name="connsiteY1" fmla="*/ 2466686 h 5176281"/>
              <a:gd name="connsiteX2" fmla="*/ 556595 w 5868115"/>
              <a:gd name="connsiteY2" fmla="*/ 4279392 h 5176281"/>
              <a:gd name="connsiteX3" fmla="*/ 0 w 5868115"/>
              <a:gd name="connsiteY3" fmla="*/ 5176282 h 5176281"/>
              <a:gd name="connsiteX4" fmla="*/ 0 w 5868115"/>
              <a:gd name="connsiteY4" fmla="*/ 0 h 5176281"/>
              <a:gd name="connsiteX5" fmla="*/ 5711617 w 5868115"/>
              <a:gd name="connsiteY5" fmla="*/ 0 h 5176281"/>
              <a:gd name="connsiteX6" fmla="*/ 5381884 w 5868115"/>
              <a:gd name="connsiteY6" fmla="*/ 1791035 h 517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8115" h="5176281">
                <a:moveTo>
                  <a:pt x="5381884" y="1791035"/>
                </a:moveTo>
                <a:cubicBezTo>
                  <a:pt x="5022800" y="2129684"/>
                  <a:pt x="4421764" y="2466000"/>
                  <a:pt x="3451906" y="2466686"/>
                </a:cubicBezTo>
                <a:cubicBezTo>
                  <a:pt x="1497924" y="2467783"/>
                  <a:pt x="609813" y="3462467"/>
                  <a:pt x="556595" y="4279392"/>
                </a:cubicBezTo>
                <a:cubicBezTo>
                  <a:pt x="539039" y="4546169"/>
                  <a:pt x="306004" y="5026640"/>
                  <a:pt x="0" y="5176282"/>
                </a:cubicBezTo>
                <a:lnTo>
                  <a:pt x="0" y="0"/>
                </a:lnTo>
                <a:lnTo>
                  <a:pt x="5711617" y="0"/>
                </a:lnTo>
                <a:cubicBezTo>
                  <a:pt x="6008294" y="596509"/>
                  <a:pt x="5874837" y="1326337"/>
                  <a:pt x="5381884" y="1791035"/>
                </a:cubicBezTo>
                <a:close/>
              </a:path>
            </a:pathLst>
          </a:custGeom>
          <a:solidFill>
            <a:srgbClr val="FFCF66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1" y="3827453"/>
            <a:ext cx="3632200" cy="3030547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 rotWithShape="1">
          <a:blip r:embed="rId3"/>
          <a:srcRect t="16465" r="78240" b="18626"/>
          <a:stretch>
            <a:fillRect/>
          </a:stretch>
        </p:blipFill>
        <p:spPr>
          <a:xfrm>
            <a:off x="439924" y="1350152"/>
            <a:ext cx="2557276" cy="5510388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3"/>
          <a:srcRect l="77522" t="17685" b="18626"/>
          <a:stretch>
            <a:fillRect/>
          </a:stretch>
        </p:blipFill>
        <p:spPr>
          <a:xfrm>
            <a:off x="9086850" y="-2541"/>
            <a:ext cx="2641600" cy="54068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4600" y="4428677"/>
            <a:ext cx="3327400" cy="22644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7067" y="-3497"/>
            <a:ext cx="4504267" cy="2020807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101" y="2474074"/>
            <a:ext cx="7206721" cy="267323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 rotWithShape="1">
          <a:blip r:embed="rId9"/>
          <a:srcRect r="19669" b="15324"/>
          <a:stretch>
            <a:fillRect/>
          </a:stretch>
        </p:blipFill>
        <p:spPr>
          <a:xfrm rot="5400000">
            <a:off x="-4275" y="4949267"/>
            <a:ext cx="1913008" cy="1904458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/>
        </p:nvPicPr>
        <p:blipFill rotWithShape="1">
          <a:blip r:embed="rId10"/>
          <a:srcRect t="10224" r="17713"/>
          <a:stretch>
            <a:fillRect/>
          </a:stretch>
        </p:blipFill>
        <p:spPr>
          <a:xfrm>
            <a:off x="10530841" y="-7620"/>
            <a:ext cx="1661160" cy="196180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55520" y="2865120"/>
            <a:ext cx="7439660" cy="1917700"/>
          </a:xfrm>
          <a:prstGeom prst="rect">
            <a:avLst/>
          </a:prstGeom>
          <a:noFill/>
          <a:scene3d>
            <a:camera prst="perspectiveRelaxedModerately"/>
            <a:lightRig rig="contrasting" dir="t"/>
          </a:scene3d>
          <a:sp3d extrusionH="12700"/>
        </p:spPr>
        <p:txBody>
          <a:bodyPr wrap="square" rtlCol="0">
            <a:noAutofit/>
            <a:sp3d extrusionH="190500" contourW="12700">
              <a:extrusionClr>
                <a:schemeClr val="accent1">
                  <a:lumMod val="40000"/>
                  <a:lumOff val="60000"/>
                </a:schemeClr>
              </a:extrusionClr>
              <a:contourClr>
                <a:schemeClr val="accent1">
                  <a:lumMod val="40000"/>
                  <a:lumOff val="60000"/>
                </a:schemeClr>
              </a:contourClr>
            </a:sp3d>
          </a:bodyPr>
          <a:p>
            <a:pPr algn="ctr"/>
            <a:r>
              <a:rPr lang="en-US" altLang="zh-CN" sz="100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reflection blurRad="50800" stA="20000" endPos="40000" dir="5400000" sy="-100000" algn="bl" rotWithShape="0"/>
                </a:effectLst>
                <a:latin typeface="+mj-ea"/>
                <a:ea typeface="+mj-ea"/>
              </a:rPr>
              <a:t>THANKS!</a:t>
            </a:r>
            <a:endParaRPr lang="en-US" altLang="zh-CN" sz="10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effectLst>
                <a:reflection blurRad="50800" stA="20000" endPos="40000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5" name="图片 4" descr="b88c5e0b311fb6e401f1ab757f91175_副本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5015" y="-1067435"/>
            <a:ext cx="5047615" cy="5047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58925" y="4574540"/>
            <a:ext cx="9074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spc="300" dirty="0">
                <a:solidFill>
                  <a:srgbClr val="CA5F29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rPr>
              <a:t>养食记</a:t>
            </a:r>
            <a:endParaRPr lang="zh-CN" altLang="en-US" sz="2400" spc="300" dirty="0">
              <a:solidFill>
                <a:srgbClr val="CA5F29"/>
              </a:solidFill>
              <a:latin typeface="仓耳渔阳体 W05" panose="02020400000000000000" pitchFamily="18" charset="-122"/>
              <a:ea typeface="仓耳渔阳体 W05" panose="02020400000000000000" pitchFamily="18" charset="-122"/>
            </a:endParaRPr>
          </a:p>
          <a:p>
            <a:pPr algn="ctr"/>
            <a:r>
              <a:rPr lang="en-US" altLang="zh-CN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rPr>
              <a:t>“美食不将就，健康不妥协！”</a:t>
            </a:r>
            <a:endParaRPr lang="en-US" altLang="zh-CN" sz="2400" spc="300" dirty="0">
              <a:solidFill>
                <a:schemeClr val="tx1">
                  <a:lumMod val="65000"/>
                  <a:lumOff val="35000"/>
                </a:schemeClr>
              </a:solidFill>
              <a:latin typeface="仓耳渔阳体 W05" panose="02020400000000000000" pitchFamily="18" charset="-122"/>
              <a:ea typeface="仓耳渔阳体 W05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"/>
            </p:custDataLst>
          </p:nvPr>
        </p:nvSpPr>
        <p:spPr>
          <a:xfrm>
            <a:off x="10632116" y="5383722"/>
            <a:ext cx="286643" cy="28664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12"/>
          <p:cNvSpPr/>
          <p:nvPr>
            <p:custDataLst>
              <p:tags r:id="rId2"/>
            </p:custDataLst>
          </p:nvPr>
        </p:nvSpPr>
        <p:spPr>
          <a:xfrm>
            <a:off x="495490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食谱</a:t>
            </a:r>
            <a:r>
              <a:rPr lang="zh-CN" altLang="en-US" dirty="0">
                <a:latin typeface="+mj-ea"/>
                <a:ea typeface="+mj-ea"/>
              </a:rPr>
              <a:t>查询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图片 2" descr="QQ截图20241101170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45" y="761365"/>
            <a:ext cx="2026920" cy="56832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15060" y="1408430"/>
            <a:ext cx="334645" cy="346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曲线连接符 29"/>
          <p:cNvCxnSpPr>
            <a:stCxn id="26" idx="2"/>
            <a:endCxn id="15" idx="1"/>
          </p:cNvCxnSpPr>
          <p:nvPr/>
        </p:nvCxnSpPr>
        <p:spPr>
          <a:xfrm rot="5400000" flipV="1">
            <a:off x="1887855" y="1149350"/>
            <a:ext cx="2029460" cy="3239770"/>
          </a:xfrm>
          <a:prstGeom prst="curvedConnector2">
            <a:avLst/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 descr="食谱查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470" y="1623695"/>
            <a:ext cx="2143303" cy="4320000"/>
          </a:xfrm>
          <a:prstGeom prst="rect">
            <a:avLst/>
          </a:prstGeom>
        </p:spPr>
      </p:pic>
      <p:pic>
        <p:nvPicPr>
          <p:cNvPr id="31" name="图片 30" descr="筛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340" y="1623695"/>
            <a:ext cx="2143937" cy="4320000"/>
          </a:xfrm>
          <a:prstGeom prst="rect">
            <a:avLst/>
          </a:prstGeom>
        </p:spPr>
      </p:pic>
      <p:cxnSp>
        <p:nvCxnSpPr>
          <p:cNvPr id="33" name="曲线连接符 32"/>
          <p:cNvCxnSpPr>
            <a:stCxn id="34" idx="2"/>
            <a:endCxn id="31" idx="1"/>
          </p:cNvCxnSpPr>
          <p:nvPr/>
        </p:nvCxnSpPr>
        <p:spPr>
          <a:xfrm rot="5400000" flipV="1">
            <a:off x="6241733" y="2352358"/>
            <a:ext cx="1520825" cy="1342390"/>
          </a:xfrm>
          <a:prstGeom prst="curvedConnector2">
            <a:avLst/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214745" y="2100580"/>
            <a:ext cx="231775" cy="162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: 圆角 12"/>
          <p:cNvSpPr/>
          <p:nvPr>
            <p:custDataLst>
              <p:tags r:id="rId6"/>
            </p:custDataLst>
          </p:nvPr>
        </p:nvSpPr>
        <p:spPr>
          <a:xfrm>
            <a:off x="806132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筛选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"/>
            </p:custDataLst>
          </p:nvPr>
        </p:nvSpPr>
        <p:spPr>
          <a:xfrm>
            <a:off x="10632116" y="5383722"/>
            <a:ext cx="286643" cy="28664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12"/>
          <p:cNvSpPr/>
          <p:nvPr>
            <p:custDataLst>
              <p:tags r:id="rId2"/>
            </p:custDataLst>
          </p:nvPr>
        </p:nvSpPr>
        <p:spPr>
          <a:xfrm>
            <a:off x="488950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食物</a:t>
            </a:r>
            <a:r>
              <a:rPr lang="zh-CN" altLang="en-US" dirty="0">
                <a:latin typeface="+mj-ea"/>
                <a:ea typeface="+mj-ea"/>
              </a:rPr>
              <a:t>榜单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图片 2" descr="QQ截图20241101170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45" y="761365"/>
            <a:ext cx="2026920" cy="56832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98600" y="1408430"/>
            <a:ext cx="316230" cy="346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曲线连接符 29"/>
          <p:cNvCxnSpPr>
            <a:stCxn id="26" idx="2"/>
            <a:endCxn id="2" idx="1"/>
          </p:cNvCxnSpPr>
          <p:nvPr/>
        </p:nvCxnSpPr>
        <p:spPr>
          <a:xfrm rot="5400000" flipV="1">
            <a:off x="2055495" y="1355725"/>
            <a:ext cx="1993265" cy="2790190"/>
          </a:xfrm>
          <a:prstGeom prst="curvedConnector2">
            <a:avLst/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食物榜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905" y="1587500"/>
            <a:ext cx="2144800" cy="4320000"/>
          </a:xfrm>
          <a:prstGeom prst="rect">
            <a:avLst/>
          </a:prstGeom>
        </p:spPr>
      </p:pic>
      <p:pic>
        <p:nvPicPr>
          <p:cNvPr id="5" name="图片 4" descr="QQ截图202411011735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480" y="1587500"/>
            <a:ext cx="2177192" cy="432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77440" y="1057275"/>
            <a:ext cx="325755" cy="3181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曲线连接符 6"/>
          <p:cNvCxnSpPr>
            <a:stCxn id="6" idx="2"/>
          </p:cNvCxnSpPr>
          <p:nvPr/>
        </p:nvCxnSpPr>
        <p:spPr>
          <a:xfrm rot="5400000" flipV="1">
            <a:off x="3806825" y="108585"/>
            <a:ext cx="2358390" cy="4891405"/>
          </a:xfrm>
          <a:prstGeom prst="curvedConnector2">
            <a:avLst/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: 圆角 12"/>
          <p:cNvSpPr/>
          <p:nvPr>
            <p:custDataLst>
              <p:tags r:id="rId6"/>
            </p:custDataLst>
          </p:nvPr>
        </p:nvSpPr>
        <p:spPr>
          <a:xfrm>
            <a:off x="7981950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每日打卡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 descr="b88c5e0b311fb6e401f1ab757f91175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"/>
            </p:custDataLst>
          </p:nvPr>
        </p:nvSpPr>
        <p:spPr>
          <a:xfrm>
            <a:off x="10632116" y="5383722"/>
            <a:ext cx="286643" cy="28664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12"/>
          <p:cNvSpPr/>
          <p:nvPr>
            <p:custDataLst>
              <p:tags r:id="rId2"/>
            </p:custDataLst>
          </p:nvPr>
        </p:nvSpPr>
        <p:spPr>
          <a:xfrm>
            <a:off x="388810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红黑</a:t>
            </a:r>
            <a:r>
              <a:rPr lang="zh-CN" altLang="en-US" dirty="0">
                <a:latin typeface="+mj-ea"/>
                <a:ea typeface="+mj-ea"/>
              </a:rPr>
              <a:t>榜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图片 2" descr="QQ截图20241101170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45" y="761365"/>
            <a:ext cx="2026920" cy="56832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850390" y="1408430"/>
            <a:ext cx="316230" cy="346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曲线连接符 29"/>
          <p:cNvCxnSpPr>
            <a:stCxn id="26" idx="2"/>
            <a:endCxn id="4" idx="1"/>
          </p:cNvCxnSpPr>
          <p:nvPr/>
        </p:nvCxnSpPr>
        <p:spPr>
          <a:xfrm rot="5400000" flipV="1">
            <a:off x="1737360" y="2025650"/>
            <a:ext cx="1993265" cy="1450975"/>
          </a:xfrm>
          <a:prstGeom prst="curvedConnector2">
            <a:avLst/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 descr="食物红黑榜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59480" y="1587500"/>
            <a:ext cx="2144800" cy="4320000"/>
          </a:xfrm>
          <a:prstGeom prst="rect">
            <a:avLst/>
          </a:prstGeom>
        </p:spPr>
      </p:pic>
      <p:pic>
        <p:nvPicPr>
          <p:cNvPr id="12" name="图片 11" descr="食物红黑榜肉蛋类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38490" y="1587500"/>
            <a:ext cx="2144800" cy="4320000"/>
          </a:xfrm>
          <a:prstGeom prst="rect">
            <a:avLst/>
          </a:prstGeom>
        </p:spPr>
      </p:pic>
      <p:pic>
        <p:nvPicPr>
          <p:cNvPr id="13" name="图片 12" descr="食物红黑榜蔬菜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48985" y="1587500"/>
            <a:ext cx="2144800" cy="4320000"/>
          </a:xfrm>
          <a:prstGeom prst="rect">
            <a:avLst/>
          </a:prstGeom>
        </p:spPr>
      </p:pic>
      <p:sp>
        <p:nvSpPr>
          <p:cNvPr id="14" name="矩形: 圆角 12"/>
          <p:cNvSpPr/>
          <p:nvPr>
            <p:custDataLst>
              <p:tags r:id="rId10"/>
            </p:custDataLst>
          </p:nvPr>
        </p:nvSpPr>
        <p:spPr>
          <a:xfrm>
            <a:off x="857694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肉蛋</a:t>
            </a:r>
            <a:r>
              <a:rPr lang="zh-CN" altLang="en-US" dirty="0">
                <a:latin typeface="+mj-ea"/>
                <a:ea typeface="+mj-ea"/>
              </a:rPr>
              <a:t>类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矩形: 圆角 12"/>
          <p:cNvSpPr/>
          <p:nvPr>
            <p:custDataLst>
              <p:tags r:id="rId11"/>
            </p:custDataLst>
          </p:nvPr>
        </p:nvSpPr>
        <p:spPr>
          <a:xfrm>
            <a:off x="6296025" y="1057275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蔬菜</a:t>
            </a:r>
            <a:r>
              <a:rPr lang="zh-CN" altLang="en-US" dirty="0">
                <a:latin typeface="+mj-ea"/>
                <a:ea typeface="+mj-ea"/>
              </a:rPr>
              <a:t>类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3806190" y="2388870"/>
            <a:ext cx="316230" cy="346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曲线连接符 20"/>
          <p:cNvCxnSpPr>
            <a:stCxn id="16" idx="2"/>
            <a:endCxn id="13" idx="1"/>
          </p:cNvCxnSpPr>
          <p:nvPr>
            <p:custDataLst>
              <p:tags r:id="rId13"/>
            </p:custDataLst>
          </p:nvPr>
        </p:nvCxnSpPr>
        <p:spPr>
          <a:xfrm rot="5400000" flipV="1">
            <a:off x="4400550" y="2298700"/>
            <a:ext cx="1012825" cy="1884680"/>
          </a:xfrm>
          <a:prstGeom prst="curvedConnector2">
            <a:avLst/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6534150" y="2388870"/>
            <a:ext cx="316230" cy="346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曲线连接符 22"/>
          <p:cNvCxnSpPr>
            <a:stCxn id="22" idx="2"/>
            <a:endCxn id="12" idx="1"/>
          </p:cNvCxnSpPr>
          <p:nvPr>
            <p:custDataLst>
              <p:tags r:id="rId15"/>
            </p:custDataLst>
          </p:nvPr>
        </p:nvCxnSpPr>
        <p:spPr>
          <a:xfrm rot="5400000" flipV="1">
            <a:off x="6958965" y="2467610"/>
            <a:ext cx="1012825" cy="1546225"/>
          </a:xfrm>
          <a:prstGeom prst="curvedConnector2">
            <a:avLst/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前台应用原型设计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Foreground application prototyping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QQ截图20241101170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45" y="761365"/>
            <a:ext cx="2026920" cy="56832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221865" y="1412875"/>
            <a:ext cx="316230" cy="3784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曲线连接符 29"/>
          <p:cNvCxnSpPr>
            <a:stCxn id="26" idx="2"/>
            <a:endCxn id="2" idx="1"/>
          </p:cNvCxnSpPr>
          <p:nvPr/>
        </p:nvCxnSpPr>
        <p:spPr>
          <a:xfrm rot="5400000" flipV="1">
            <a:off x="2350135" y="1821180"/>
            <a:ext cx="2050415" cy="1990090"/>
          </a:xfrm>
          <a:prstGeom prst="curvedConnector2">
            <a:avLst/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随心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070" y="1681480"/>
            <a:ext cx="2144800" cy="4320000"/>
          </a:xfrm>
          <a:prstGeom prst="rect">
            <a:avLst/>
          </a:prstGeom>
        </p:spPr>
      </p:pic>
      <p:pic>
        <p:nvPicPr>
          <p:cNvPr id="5" name="图片 4" descr="菜肴详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940" y="1681480"/>
            <a:ext cx="2144800" cy="432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50205" y="3376295"/>
            <a:ext cx="855980" cy="904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5400000" flipH="1" flipV="1">
            <a:off x="6479540" y="3239770"/>
            <a:ext cx="439420" cy="1642745"/>
          </a:xfrm>
          <a:prstGeom prst="curvedConnector4">
            <a:avLst>
              <a:gd name="adj1" fmla="val -65823"/>
              <a:gd name="adj2" fmla="val 63027"/>
            </a:avLst>
          </a:prstGeom>
          <a:ln w="9525">
            <a:prstDash val="sysDot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: 圆角 12"/>
          <p:cNvSpPr/>
          <p:nvPr>
            <p:custDataLst>
              <p:tags r:id="rId4"/>
            </p:custDataLst>
          </p:nvPr>
        </p:nvSpPr>
        <p:spPr>
          <a:xfrm>
            <a:off x="4796155" y="1154430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随心配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5" name="矩形: 圆角 12"/>
          <p:cNvSpPr/>
          <p:nvPr>
            <p:custDataLst>
              <p:tags r:id="rId5"/>
            </p:custDataLst>
          </p:nvPr>
        </p:nvSpPr>
        <p:spPr>
          <a:xfrm>
            <a:off x="7963535" y="1154430"/>
            <a:ext cx="1260000" cy="4330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+mj-ea"/>
                <a:ea typeface="+mj-ea"/>
              </a:rPr>
              <a:t>菜品</a:t>
            </a:r>
            <a:r>
              <a:rPr lang="zh-CN" altLang="en-US" dirty="0">
                <a:latin typeface="+mj-ea"/>
                <a:ea typeface="+mj-ea"/>
              </a:rPr>
              <a:t>详细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 descr="b88c5e0b311fb6e401f1ab757f91175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0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00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01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02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03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04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05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06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07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08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09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10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1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2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3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4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5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6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7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8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9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2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20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21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22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23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24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25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26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27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28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29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3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30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31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32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33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34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35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36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37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38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39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4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40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41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42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43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44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45.xml><?xml version="1.0" encoding="utf-8"?>
<p:tagLst xmlns:p="http://schemas.openxmlformats.org/presentationml/2006/main">
  <p:tag name="KSO_WM_DIAGRAM_VIRTUALLY_FRAME" val="{&quot;height&quot;:314.66031496062993,&quot;left&quot;:448.1103937007874,&quot;top&quot;:191.23905511811023,&quot;width&quot;:367.23409448818893}"/>
</p:tagLst>
</file>

<file path=ppt/tags/tag146.xml><?xml version="1.0" encoding="utf-8"?>
<p:tagLst xmlns:p="http://schemas.openxmlformats.org/presentationml/2006/main">
  <p:tag name="KSO_WM_DIAGRAM_VIRTUALLY_FRAME" val="{&quot;height&quot;:314.66031496062993,&quot;left&quot;:448.1103937007874,&quot;top&quot;:191.23905511811023,&quot;width&quot;:367.23409448818893}"/>
</p:tagLst>
</file>

<file path=ppt/tags/tag147.xml><?xml version="1.0" encoding="utf-8"?>
<p:tagLst xmlns:p="http://schemas.openxmlformats.org/presentationml/2006/main">
  <p:tag name="KSO_WM_DIAGRAM_VIRTUALLY_FRAME" val="{&quot;height&quot;:314.66031496062993,&quot;left&quot;:448.1103937007874,&quot;top&quot;:191.23905511811023,&quot;width&quot;:367.23409448818893}"/>
</p:tagLst>
</file>

<file path=ppt/tags/tag148.xml><?xml version="1.0" encoding="utf-8"?>
<p:tagLst xmlns:p="http://schemas.openxmlformats.org/presentationml/2006/main">
  <p:tag name="KSO_WM_DIAGRAM_VIRTUALLY_FRAME" val="{&quot;height&quot;:314.66031496062993,&quot;left&quot;:448.1103937007874,&quot;top&quot;:191.23905511811023,&quot;width&quot;:367.23409448818893}"/>
</p:tagLst>
</file>

<file path=ppt/tags/tag149.xml><?xml version="1.0" encoding="utf-8"?>
<p:tagLst xmlns:p="http://schemas.openxmlformats.org/presentationml/2006/main">
  <p:tag name="KSO_WM_DIAGRAM_VIRTUALLY_FRAME" val="{&quot;height&quot;:314.66031496062993,&quot;left&quot;:448.1103937007874,&quot;top&quot;:191.23905511811023,&quot;width&quot;:367.23409448818893}"/>
</p:tagLst>
</file>

<file path=ppt/tags/tag15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50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51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52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53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54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55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56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5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816.0053543307087}"/>
</p:tagLst>
</file>

<file path=ppt/tags/tag15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5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6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6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6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6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6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64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65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66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6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6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6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7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7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7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7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7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74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75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76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7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7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7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8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8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8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8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8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84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85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86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87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88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89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9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90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91.xml><?xml version="1.0" encoding="utf-8"?>
<p:tagLst xmlns:p="http://schemas.openxmlformats.org/presentationml/2006/main">
  <p:tag name="COMMONDATA" val="eyJoZGlkIjoiZmU0YTkwYjAwNTgxZjMzMDg3YTllZDY5ZGNlZjVjMDkifQ=="/>
  <p:tag name="KSO_WPP_MARK_KEY" val="c1fad4cc-4930-4bdc-9c65-0b2f7b6def37"/>
  <p:tag name="commondata" val="eyJoZGlkIjoiMjA4YjE5MWFiZjBiZjhmNzMyZGUyNzMyZjgyZjA4NTcifQ=="/>
</p:tagLst>
</file>

<file path=ppt/tags/tag2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20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21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22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23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24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25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26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27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28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29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3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30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31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32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33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34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35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36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37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38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39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4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40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41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42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43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44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45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46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47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48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49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5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50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51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52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53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54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55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56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57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58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59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6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60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61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62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63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64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65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66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67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68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69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7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70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71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72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73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74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75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76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77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78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79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8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80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81.xml><?xml version="1.0" encoding="utf-8"?>
<p:tagLst xmlns:p="http://schemas.openxmlformats.org/presentationml/2006/main">
  <p:tag name="KSO_WM_DIAGRAM_VIRTUALLY_FRAME" val="{&quot;height&quot;:481.003937007874,&quot;left&quot;:46.25,&quot;top&quot;:12.5,&quot;width&quot;:956.1210754394531}"/>
</p:tagLst>
</file>

<file path=ppt/tags/tag82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83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84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85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86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87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88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89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9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90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91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92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93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94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95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96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97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98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99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heme/theme1.xml><?xml version="1.0" encoding="utf-8"?>
<a:theme xmlns:a="http://schemas.openxmlformats.org/drawingml/2006/main" name="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8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9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0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1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2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3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4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5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6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7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8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9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30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1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2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3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4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6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7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40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41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8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42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3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4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5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6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7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8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9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50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51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52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3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4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汉仪旗黑 55简"/>
        <a:font script="Hebr" typeface="汉仪旗黑 55简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 55简"/>
        <a:font script="Uigh" typeface="Microsoft Uighur"/>
        <a:font script="Geor" typeface="Sylfaen"/>
      </a:majorFont>
      <a:minorFont>
        <a:latin typeface="汉仪旗黑 55简"/>
        <a:ea typeface=""/>
        <a:cs typeface=""/>
        <a:font script="Jpan" typeface="游ゴシック"/>
        <a:font script="Hang" typeface="맑은 고딕"/>
        <a:font script="Hans" typeface="汉仪旗黑 55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 55简"/>
        <a:font script="Hant" typeface="新細明體"/>
        <a:font script="Arab" typeface="汉仪旗黑 55简"/>
        <a:font script="Hebr" typeface="汉仪旗黑 55简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 55简"/>
        <a:font script="Uigh" typeface="Microsoft Uighur"/>
        <a:font script="Geor" typeface="Sylfaen"/>
      </a:majorFont>
      <a:minorFont>
        <a:latin typeface="汉仪旗黑 55简"/>
        <a:ea typeface=""/>
        <a:cs typeface=""/>
        <a:font script="Jpan" typeface="ＭＳ Ｐゴシック"/>
        <a:font script="Hang" typeface="맑은 고딕"/>
        <a:font script="Hans" typeface="汉仪旗黑 55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4390</Words>
  <Application>WPS 演示</Application>
  <PresentationFormat>宽屏</PresentationFormat>
  <Paragraphs>604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52</vt:i4>
      </vt:variant>
      <vt:variant>
        <vt:lpstr>幻灯片标题</vt:lpstr>
      </vt:variant>
      <vt:variant>
        <vt:i4>55</vt:i4>
      </vt:variant>
    </vt:vector>
  </HeadingPairs>
  <TitlesOfParts>
    <vt:vector size="114" baseType="lpstr">
      <vt:lpstr>Arial</vt:lpstr>
      <vt:lpstr>宋体</vt:lpstr>
      <vt:lpstr>Wingdings</vt:lpstr>
      <vt:lpstr>思源黑体 CN Light</vt:lpstr>
      <vt:lpstr>仓耳渔阳体 W05</vt:lpstr>
      <vt:lpstr>微软雅黑</vt:lpstr>
      <vt:lpstr>Arial Unicode MS</vt:lpstr>
      <vt:lpstr>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12_Office 主题</vt:lpstr>
      <vt:lpstr>11_Office 主题</vt:lpstr>
      <vt:lpstr>13_Office 主题</vt:lpstr>
      <vt:lpstr>14_Office 主题</vt:lpstr>
      <vt:lpstr>15_Office 主题</vt:lpstr>
      <vt:lpstr>16_Office 主题</vt:lpstr>
      <vt:lpstr>17_Office 主题</vt:lpstr>
      <vt:lpstr>18_Office 主题</vt:lpstr>
      <vt:lpstr>19_Office 主题</vt:lpstr>
      <vt:lpstr>20_Office 主题</vt:lpstr>
      <vt:lpstr>21_Office 主题</vt:lpstr>
      <vt:lpstr>22_Office 主题</vt:lpstr>
      <vt:lpstr>23_Office 主题</vt:lpstr>
      <vt:lpstr>24_Office 主题</vt:lpstr>
      <vt:lpstr>25_Office 主题</vt:lpstr>
      <vt:lpstr>26_Office 主题</vt:lpstr>
      <vt:lpstr>27_Office 主题</vt:lpstr>
      <vt:lpstr>28_Office 主题</vt:lpstr>
      <vt:lpstr>29_Office 主题</vt:lpstr>
      <vt:lpstr>30_Office 主题</vt:lpstr>
      <vt:lpstr>31_Office 主题</vt:lpstr>
      <vt:lpstr>32_Office 主题</vt:lpstr>
      <vt:lpstr>33_Office 主题</vt:lpstr>
      <vt:lpstr>34_Office 主题</vt:lpstr>
      <vt:lpstr>36_Office 主题</vt:lpstr>
      <vt:lpstr>37_Office 主题</vt:lpstr>
      <vt:lpstr>40_Office 主题</vt:lpstr>
      <vt:lpstr>41_Office 主题</vt:lpstr>
      <vt:lpstr>38_Office 主题</vt:lpstr>
      <vt:lpstr>42_Office 主题</vt:lpstr>
      <vt:lpstr>43_Office 主题</vt:lpstr>
      <vt:lpstr>44_Office 主题</vt:lpstr>
      <vt:lpstr>45_Office 主题</vt:lpstr>
      <vt:lpstr>46_Office 主题</vt:lpstr>
      <vt:lpstr>47_Office 主题</vt:lpstr>
      <vt:lpstr>48_Office 主题</vt:lpstr>
      <vt:lpstr>49_Office 主题</vt:lpstr>
      <vt:lpstr>50_Office 主题</vt:lpstr>
      <vt:lpstr>51_Office 主题</vt:lpstr>
      <vt:lpstr>52_Office 主题</vt:lpstr>
      <vt:lpstr>53_Office 主题</vt:lpstr>
      <vt:lpstr>54_Office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</dc:creator>
  <cp:lastModifiedBy>starryship</cp:lastModifiedBy>
  <cp:revision>265</cp:revision>
  <dcterms:created xsi:type="dcterms:W3CDTF">2022-06-01T00:13:00Z</dcterms:created>
  <dcterms:modified xsi:type="dcterms:W3CDTF">2024-11-02T04:52:16Z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7622C227CDE344BE9462E9A542C9A1DA</vt:lpwstr>
  </property>
  <property fmtid="{D5CDD505-2E9C-101B-9397-08002B2CF9AE}" pid="3" name="KSOProductBuildVer">
    <vt:lpwstr>2052-12.1.0.18608</vt:lpwstr>
  </property>
</Properties>
</file>